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7"/>
  </p:notesMasterIdLst>
  <p:sldIdLst>
    <p:sldId id="342" r:id="rId2"/>
    <p:sldId id="347" r:id="rId3"/>
    <p:sldId id="269" r:id="rId4"/>
    <p:sldId id="341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4" r:id="rId29"/>
    <p:sldId id="295" r:id="rId30"/>
    <p:sldId id="296" r:id="rId31"/>
    <p:sldId id="297" r:id="rId32"/>
    <p:sldId id="298" r:id="rId33"/>
    <p:sldId id="301" r:id="rId34"/>
    <p:sldId id="299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3" r:id="rId65"/>
    <p:sldId id="334" r:id="rId66"/>
    <p:sldId id="332" r:id="rId67"/>
    <p:sldId id="335" r:id="rId68"/>
    <p:sldId id="336" r:id="rId69"/>
    <p:sldId id="337" r:id="rId70"/>
    <p:sldId id="338" r:id="rId71"/>
    <p:sldId id="339" r:id="rId72"/>
    <p:sldId id="340" r:id="rId73"/>
    <p:sldId id="344" r:id="rId74"/>
    <p:sldId id="345" r:id="rId75"/>
    <p:sldId id="346" r:id="rId7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9DD9"/>
    <a:srgbClr val="66CCFF"/>
    <a:srgbClr val="E2DEEE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564" autoAdjust="0"/>
  </p:normalViewPr>
  <p:slideViewPr>
    <p:cSldViewPr>
      <p:cViewPr>
        <p:scale>
          <a:sx n="80" d="100"/>
          <a:sy n="80" d="100"/>
        </p:scale>
        <p:origin x="-1026" y="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D423E0-8626-4492-A633-773A9566579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ED20C6-B7E6-480F-B230-E7ACE8D4B735}">
      <dgm:prSet phldrT="[Текст]" custT="1"/>
      <dgm:spPr/>
      <dgm:t>
        <a:bodyPr/>
        <a:lstStyle/>
        <a:p>
          <a:r>
            <a:rPr lang="ru-RU" sz="2400" dirty="0" smtClean="0"/>
            <a:t>1. Распределенные БД;</a:t>
          </a:r>
          <a:endParaRPr lang="ru-RU" sz="2400" dirty="0"/>
        </a:p>
      </dgm:t>
    </dgm:pt>
    <dgm:pt modelId="{8CF98B3A-CF82-4F23-A0B7-03F3955015D5}" type="parTrans" cxnId="{5D826C67-F2EC-4F53-A8F4-73DEF5859011}">
      <dgm:prSet/>
      <dgm:spPr/>
      <dgm:t>
        <a:bodyPr/>
        <a:lstStyle/>
        <a:p>
          <a:endParaRPr lang="ru-RU"/>
        </a:p>
      </dgm:t>
    </dgm:pt>
    <dgm:pt modelId="{46F7F9B9-8FB8-4C14-85AA-6CFB3609353D}" type="sibTrans" cxnId="{5D826C67-F2EC-4F53-A8F4-73DEF5859011}">
      <dgm:prSet/>
      <dgm:spPr/>
      <dgm:t>
        <a:bodyPr/>
        <a:lstStyle/>
        <a:p>
          <a:endParaRPr lang="ru-RU"/>
        </a:p>
      </dgm:t>
    </dgm:pt>
    <dgm:pt modelId="{EED17E85-A050-47C2-940B-5FD5310CC7BB}">
      <dgm:prSet phldrT="[Текст]" custT="1"/>
      <dgm:spPr/>
      <dgm:t>
        <a:bodyPr/>
        <a:lstStyle/>
        <a:p>
          <a:r>
            <a:rPr lang="ru-RU" sz="2400" dirty="0" smtClean="0"/>
            <a:t>2. Свойства идеальной распределенной БД;</a:t>
          </a:r>
          <a:endParaRPr lang="ru-RU" sz="2400" dirty="0"/>
        </a:p>
      </dgm:t>
    </dgm:pt>
    <dgm:pt modelId="{8F657092-1B03-4C48-87CE-1654B0A09B5A}" type="parTrans" cxnId="{B4DFA628-7D77-4852-930F-B7E444F392D2}">
      <dgm:prSet/>
      <dgm:spPr/>
      <dgm:t>
        <a:bodyPr/>
        <a:lstStyle/>
        <a:p>
          <a:endParaRPr lang="ru-RU"/>
        </a:p>
      </dgm:t>
    </dgm:pt>
    <dgm:pt modelId="{A22A5C3D-BF65-48AA-BD9C-1584EF630B08}" type="sibTrans" cxnId="{B4DFA628-7D77-4852-930F-B7E444F392D2}">
      <dgm:prSet/>
      <dgm:spPr/>
      <dgm:t>
        <a:bodyPr/>
        <a:lstStyle/>
        <a:p>
          <a:endParaRPr lang="ru-RU"/>
        </a:p>
      </dgm:t>
    </dgm:pt>
    <dgm:pt modelId="{D0E18216-79FE-4F30-9882-C7D45701B0DA}">
      <dgm:prSet phldrT="[Текст]" custT="1"/>
      <dgm:spPr/>
      <dgm:t>
        <a:bodyPr/>
        <a:lstStyle/>
        <a:p>
          <a:r>
            <a:rPr lang="ru-RU" sz="2400" dirty="0" smtClean="0"/>
            <a:t>3. Проблемы размещения данных в РБД;</a:t>
          </a:r>
          <a:endParaRPr lang="ru-RU" sz="2400" dirty="0"/>
        </a:p>
      </dgm:t>
    </dgm:pt>
    <dgm:pt modelId="{5DD5680B-6FCE-477A-A2A4-8814BD7573B0}" type="parTrans" cxnId="{54E5841C-AB3C-473E-A205-9BA73D227543}">
      <dgm:prSet/>
      <dgm:spPr/>
      <dgm:t>
        <a:bodyPr/>
        <a:lstStyle/>
        <a:p>
          <a:endParaRPr lang="ru-RU"/>
        </a:p>
      </dgm:t>
    </dgm:pt>
    <dgm:pt modelId="{7090B2E4-854B-41F8-A850-317F930FCBA5}" type="sibTrans" cxnId="{54E5841C-AB3C-473E-A205-9BA73D227543}">
      <dgm:prSet/>
      <dgm:spPr/>
      <dgm:t>
        <a:bodyPr/>
        <a:lstStyle/>
        <a:p>
          <a:endParaRPr lang="ru-RU"/>
        </a:p>
      </dgm:t>
    </dgm:pt>
    <dgm:pt modelId="{1BFD81F1-D2EF-456B-894C-A1AF8830F274}">
      <dgm:prSet custT="1"/>
      <dgm:spPr/>
      <dgm:t>
        <a:bodyPr/>
        <a:lstStyle/>
        <a:p>
          <a:r>
            <a:rPr lang="ru-RU" sz="2400" dirty="0" smtClean="0"/>
            <a:t>4. Надежность в распределенных БД;</a:t>
          </a:r>
          <a:endParaRPr lang="ru-RU" sz="2400" dirty="0"/>
        </a:p>
      </dgm:t>
    </dgm:pt>
    <dgm:pt modelId="{51F19CCC-C96F-4B3F-AAFB-64C839721DCE}" type="parTrans" cxnId="{CB4667C5-FE37-43EA-8EAB-1E5B7B5BA9B3}">
      <dgm:prSet/>
      <dgm:spPr/>
      <dgm:t>
        <a:bodyPr/>
        <a:lstStyle/>
        <a:p>
          <a:endParaRPr lang="ru-RU"/>
        </a:p>
      </dgm:t>
    </dgm:pt>
    <dgm:pt modelId="{8B5D167F-F4ED-405C-AC1A-90EAF9DFE533}" type="sibTrans" cxnId="{CB4667C5-FE37-43EA-8EAB-1E5B7B5BA9B3}">
      <dgm:prSet/>
      <dgm:spPr/>
      <dgm:t>
        <a:bodyPr/>
        <a:lstStyle/>
        <a:p>
          <a:endParaRPr lang="ru-RU"/>
        </a:p>
      </dgm:t>
    </dgm:pt>
    <dgm:pt modelId="{B2666577-B26D-45B1-A742-546000135B4C}">
      <dgm:prSet custT="1"/>
      <dgm:spPr/>
      <dgm:t>
        <a:bodyPr/>
        <a:lstStyle/>
        <a:p>
          <a:r>
            <a:rPr lang="ru-RU" sz="2400" dirty="0" smtClean="0"/>
            <a:t>5. Управление доступом;</a:t>
          </a:r>
          <a:endParaRPr lang="ru-RU" sz="2400" dirty="0"/>
        </a:p>
      </dgm:t>
    </dgm:pt>
    <dgm:pt modelId="{DC4822E2-E6BB-4612-9D3B-F6F9E07D6BDF}" type="parTrans" cxnId="{E11EA522-B538-4E16-BEB4-5EBDC27D7586}">
      <dgm:prSet/>
      <dgm:spPr/>
      <dgm:t>
        <a:bodyPr/>
        <a:lstStyle/>
        <a:p>
          <a:endParaRPr lang="ru-RU"/>
        </a:p>
      </dgm:t>
    </dgm:pt>
    <dgm:pt modelId="{5CBCBE07-1899-431D-B7DC-ACDE4D1797C9}" type="sibTrans" cxnId="{E11EA522-B538-4E16-BEB4-5EBDC27D7586}">
      <dgm:prSet/>
      <dgm:spPr/>
      <dgm:t>
        <a:bodyPr/>
        <a:lstStyle/>
        <a:p>
          <a:endParaRPr lang="ru-RU"/>
        </a:p>
      </dgm:t>
    </dgm:pt>
    <dgm:pt modelId="{5368498F-BFFA-4262-8635-C04F6E6FD54D}">
      <dgm:prSet custT="1"/>
      <dgm:spPr/>
      <dgm:t>
        <a:bodyPr/>
        <a:lstStyle/>
        <a:p>
          <a:r>
            <a:rPr lang="ru-RU" sz="2400" dirty="0" smtClean="0"/>
            <a:t>6. Обработка и оптимизация запросов.</a:t>
          </a:r>
          <a:endParaRPr lang="ru-RU" sz="2400" dirty="0"/>
        </a:p>
      </dgm:t>
    </dgm:pt>
    <dgm:pt modelId="{EF3171AD-F88A-4162-B1B8-3CC409832F32}" type="parTrans" cxnId="{F3744DBD-BFC6-44E7-83A6-37BEC4589E06}">
      <dgm:prSet/>
      <dgm:spPr/>
      <dgm:t>
        <a:bodyPr/>
        <a:lstStyle/>
        <a:p>
          <a:endParaRPr lang="ru-RU"/>
        </a:p>
      </dgm:t>
    </dgm:pt>
    <dgm:pt modelId="{75ECD151-7F4A-46C1-BF09-6E9511B1787E}" type="sibTrans" cxnId="{F3744DBD-BFC6-44E7-83A6-37BEC4589E06}">
      <dgm:prSet/>
      <dgm:spPr/>
      <dgm:t>
        <a:bodyPr/>
        <a:lstStyle/>
        <a:p>
          <a:endParaRPr lang="ru-RU"/>
        </a:p>
      </dgm:t>
    </dgm:pt>
    <dgm:pt modelId="{AEDD537A-E0D0-407D-A977-A06AACE0526B}" type="pres">
      <dgm:prSet presAssocID="{FCD423E0-8626-4492-A633-773A9566579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7C47C6-4CCF-4924-A69A-1E2A913937DB}" type="pres">
      <dgm:prSet presAssocID="{80ED20C6-B7E6-480F-B230-E7ACE8D4B735}" presName="parentLin" presStyleCnt="0"/>
      <dgm:spPr/>
    </dgm:pt>
    <dgm:pt modelId="{F84FE0F5-8908-4E53-B10E-C2F20073E6C8}" type="pres">
      <dgm:prSet presAssocID="{80ED20C6-B7E6-480F-B230-E7ACE8D4B735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7DEA5CB-32AF-483C-8727-24BC25C00406}" type="pres">
      <dgm:prSet presAssocID="{80ED20C6-B7E6-480F-B230-E7ACE8D4B735}" presName="parentText" presStyleLbl="node1" presStyleIdx="0" presStyleCnt="6" custScaleX="128034" custLinFactNeighborX="-121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45D61-8F66-43EF-9E01-B1F5B7FD07E6}" type="pres">
      <dgm:prSet presAssocID="{80ED20C6-B7E6-480F-B230-E7ACE8D4B735}" presName="negativeSpace" presStyleCnt="0"/>
      <dgm:spPr/>
    </dgm:pt>
    <dgm:pt modelId="{2B387740-2DB7-48F3-8EE7-79C85C5F2BAF}" type="pres">
      <dgm:prSet presAssocID="{80ED20C6-B7E6-480F-B230-E7ACE8D4B735}" presName="childText" presStyleLbl="conFgAcc1" presStyleIdx="0" presStyleCnt="6">
        <dgm:presLayoutVars>
          <dgm:bulletEnabled val="1"/>
        </dgm:presLayoutVars>
      </dgm:prSet>
      <dgm:spPr/>
    </dgm:pt>
    <dgm:pt modelId="{2D7809FD-9B07-460D-AE7C-CB6D37493B7C}" type="pres">
      <dgm:prSet presAssocID="{46F7F9B9-8FB8-4C14-85AA-6CFB3609353D}" presName="spaceBetweenRectangles" presStyleCnt="0"/>
      <dgm:spPr/>
    </dgm:pt>
    <dgm:pt modelId="{AC0C0D78-1C3E-4CD5-8310-76FEAF3EA0F2}" type="pres">
      <dgm:prSet presAssocID="{EED17E85-A050-47C2-940B-5FD5310CC7BB}" presName="parentLin" presStyleCnt="0"/>
      <dgm:spPr/>
    </dgm:pt>
    <dgm:pt modelId="{5D6CB649-00D8-47BB-8BCD-F173CF86F87C}" type="pres">
      <dgm:prSet presAssocID="{EED17E85-A050-47C2-940B-5FD5310CC7BB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648A59EA-B88B-4717-8910-B11BB9C744A2}" type="pres">
      <dgm:prSet presAssocID="{EED17E85-A050-47C2-940B-5FD5310CC7BB}" presName="parentText" presStyleLbl="node1" presStyleIdx="1" presStyleCnt="6" custScaleX="128034" custLinFactNeighborX="-121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2483FF-DB2E-48C1-B6A4-533D5E9D849B}" type="pres">
      <dgm:prSet presAssocID="{EED17E85-A050-47C2-940B-5FD5310CC7BB}" presName="negativeSpace" presStyleCnt="0"/>
      <dgm:spPr/>
    </dgm:pt>
    <dgm:pt modelId="{BC0EDD90-6D76-49CD-A42F-324B903E8C2C}" type="pres">
      <dgm:prSet presAssocID="{EED17E85-A050-47C2-940B-5FD5310CC7BB}" presName="childText" presStyleLbl="conFgAcc1" presStyleIdx="1" presStyleCnt="6">
        <dgm:presLayoutVars>
          <dgm:bulletEnabled val="1"/>
        </dgm:presLayoutVars>
      </dgm:prSet>
      <dgm:spPr/>
    </dgm:pt>
    <dgm:pt modelId="{EC26BDBA-FB38-447E-8BBB-58132A74B7CC}" type="pres">
      <dgm:prSet presAssocID="{A22A5C3D-BF65-48AA-BD9C-1584EF630B08}" presName="spaceBetweenRectangles" presStyleCnt="0"/>
      <dgm:spPr/>
    </dgm:pt>
    <dgm:pt modelId="{011CA1FE-6FAE-41F3-A262-99B369895BE9}" type="pres">
      <dgm:prSet presAssocID="{D0E18216-79FE-4F30-9882-C7D45701B0DA}" presName="parentLin" presStyleCnt="0"/>
      <dgm:spPr/>
    </dgm:pt>
    <dgm:pt modelId="{FC199460-6F1E-4EA1-B6D7-3A7850BC56C2}" type="pres">
      <dgm:prSet presAssocID="{D0E18216-79FE-4F30-9882-C7D45701B0DA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56E12CAE-6493-4747-8E04-8342803D32FD}" type="pres">
      <dgm:prSet presAssocID="{D0E18216-79FE-4F30-9882-C7D45701B0DA}" presName="parentText" presStyleLbl="node1" presStyleIdx="2" presStyleCnt="6" custScaleX="128034" custLinFactNeighborX="-121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132EA5-D31D-4186-8748-18B1CA99EE6A}" type="pres">
      <dgm:prSet presAssocID="{D0E18216-79FE-4F30-9882-C7D45701B0DA}" presName="negativeSpace" presStyleCnt="0"/>
      <dgm:spPr/>
    </dgm:pt>
    <dgm:pt modelId="{CD44FA86-4896-4205-8730-7EC16E6D952F}" type="pres">
      <dgm:prSet presAssocID="{D0E18216-79FE-4F30-9882-C7D45701B0DA}" presName="childText" presStyleLbl="conFgAcc1" presStyleIdx="2" presStyleCnt="6">
        <dgm:presLayoutVars>
          <dgm:bulletEnabled val="1"/>
        </dgm:presLayoutVars>
      </dgm:prSet>
      <dgm:spPr/>
    </dgm:pt>
    <dgm:pt modelId="{06066393-B6AB-47A1-9BD8-33E518C5CB64}" type="pres">
      <dgm:prSet presAssocID="{7090B2E4-854B-41F8-A850-317F930FCBA5}" presName="spaceBetweenRectangles" presStyleCnt="0"/>
      <dgm:spPr/>
    </dgm:pt>
    <dgm:pt modelId="{65512709-2A36-4DC8-B00E-DBBEEEFFBCE1}" type="pres">
      <dgm:prSet presAssocID="{1BFD81F1-D2EF-456B-894C-A1AF8830F274}" presName="parentLin" presStyleCnt="0"/>
      <dgm:spPr/>
    </dgm:pt>
    <dgm:pt modelId="{FF84FF44-D425-4DED-8D63-2F4617FDF1D6}" type="pres">
      <dgm:prSet presAssocID="{1BFD81F1-D2EF-456B-894C-A1AF8830F274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1F426219-A1F6-444A-AD92-0A1C411FCBD1}" type="pres">
      <dgm:prSet presAssocID="{1BFD81F1-D2EF-456B-894C-A1AF8830F274}" presName="parentText" presStyleLbl="node1" presStyleIdx="3" presStyleCnt="6" custScaleX="128034" custLinFactNeighborX="-121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237E0-DBDF-4778-B7D9-0CEABB86493F}" type="pres">
      <dgm:prSet presAssocID="{1BFD81F1-D2EF-456B-894C-A1AF8830F274}" presName="negativeSpace" presStyleCnt="0"/>
      <dgm:spPr/>
    </dgm:pt>
    <dgm:pt modelId="{7CCAB862-7984-4D91-AE4E-DC9E387D1A58}" type="pres">
      <dgm:prSet presAssocID="{1BFD81F1-D2EF-456B-894C-A1AF8830F274}" presName="childText" presStyleLbl="conFgAcc1" presStyleIdx="3" presStyleCnt="6">
        <dgm:presLayoutVars>
          <dgm:bulletEnabled val="1"/>
        </dgm:presLayoutVars>
      </dgm:prSet>
      <dgm:spPr/>
    </dgm:pt>
    <dgm:pt modelId="{F696B872-AF15-4E75-9B6B-1CD9BE6E2C45}" type="pres">
      <dgm:prSet presAssocID="{8B5D167F-F4ED-405C-AC1A-90EAF9DFE533}" presName="spaceBetweenRectangles" presStyleCnt="0"/>
      <dgm:spPr/>
    </dgm:pt>
    <dgm:pt modelId="{FC98C24D-DA29-47E1-B491-17B2F2BA8CDD}" type="pres">
      <dgm:prSet presAssocID="{B2666577-B26D-45B1-A742-546000135B4C}" presName="parentLin" presStyleCnt="0"/>
      <dgm:spPr/>
    </dgm:pt>
    <dgm:pt modelId="{2D1567F2-5BB0-4027-84C6-67F2000F1A5A}" type="pres">
      <dgm:prSet presAssocID="{B2666577-B26D-45B1-A742-546000135B4C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30C7DF6E-A90D-4F73-B237-DD179D6E78B8}" type="pres">
      <dgm:prSet presAssocID="{B2666577-B26D-45B1-A742-546000135B4C}" presName="parentText" presStyleLbl="node1" presStyleIdx="4" presStyleCnt="6" custScaleX="128034" custLinFactNeighborX="-121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65F81-2D50-4DE8-B0D3-F9362B2BD82A}" type="pres">
      <dgm:prSet presAssocID="{B2666577-B26D-45B1-A742-546000135B4C}" presName="negativeSpace" presStyleCnt="0"/>
      <dgm:spPr/>
    </dgm:pt>
    <dgm:pt modelId="{4D40D09D-2E32-4D9F-93FA-D0411E062B47}" type="pres">
      <dgm:prSet presAssocID="{B2666577-B26D-45B1-A742-546000135B4C}" presName="childText" presStyleLbl="conFgAcc1" presStyleIdx="4" presStyleCnt="6">
        <dgm:presLayoutVars>
          <dgm:bulletEnabled val="1"/>
        </dgm:presLayoutVars>
      </dgm:prSet>
      <dgm:spPr/>
    </dgm:pt>
    <dgm:pt modelId="{4B6D71BF-E0E1-4BBD-AF5E-683289A6C5F1}" type="pres">
      <dgm:prSet presAssocID="{5CBCBE07-1899-431D-B7DC-ACDE4D1797C9}" presName="spaceBetweenRectangles" presStyleCnt="0"/>
      <dgm:spPr/>
    </dgm:pt>
    <dgm:pt modelId="{1D300CC0-1957-4078-8820-D46C76FFF26F}" type="pres">
      <dgm:prSet presAssocID="{5368498F-BFFA-4262-8635-C04F6E6FD54D}" presName="parentLin" presStyleCnt="0"/>
      <dgm:spPr/>
    </dgm:pt>
    <dgm:pt modelId="{1C8C08EE-B9FA-41E7-9723-50B2923EC0E8}" type="pres">
      <dgm:prSet presAssocID="{5368498F-BFFA-4262-8635-C04F6E6FD54D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362BEA6D-0EC5-4636-9088-548756FA3956}" type="pres">
      <dgm:prSet presAssocID="{5368498F-BFFA-4262-8635-C04F6E6FD54D}" presName="parentText" presStyleLbl="node1" presStyleIdx="5" presStyleCnt="6" custScaleX="128034" custLinFactNeighborX="-121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FC8D3-9BAD-4FE5-9F14-D03F8E782DBA}" type="pres">
      <dgm:prSet presAssocID="{5368498F-BFFA-4262-8635-C04F6E6FD54D}" presName="negativeSpace" presStyleCnt="0"/>
      <dgm:spPr/>
    </dgm:pt>
    <dgm:pt modelId="{606B93BD-6EDB-40FC-B16B-68F67025B6B5}" type="pres">
      <dgm:prSet presAssocID="{5368498F-BFFA-4262-8635-C04F6E6FD54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2B42B337-9DCC-40D1-B2A2-9A190172B03D}" type="presOf" srcId="{EED17E85-A050-47C2-940B-5FD5310CC7BB}" destId="{5D6CB649-00D8-47BB-8BCD-F173CF86F87C}" srcOrd="0" destOrd="0" presId="urn:microsoft.com/office/officeart/2005/8/layout/list1"/>
    <dgm:cxn modelId="{BE4820F9-5FE1-40CC-A345-9E075668ED86}" type="presOf" srcId="{B2666577-B26D-45B1-A742-546000135B4C}" destId="{2D1567F2-5BB0-4027-84C6-67F2000F1A5A}" srcOrd="0" destOrd="0" presId="urn:microsoft.com/office/officeart/2005/8/layout/list1"/>
    <dgm:cxn modelId="{DFEC747F-14ED-4BE4-B6E0-FFE8E9100B3E}" type="presOf" srcId="{5368498F-BFFA-4262-8635-C04F6E6FD54D}" destId="{362BEA6D-0EC5-4636-9088-548756FA3956}" srcOrd="1" destOrd="0" presId="urn:microsoft.com/office/officeart/2005/8/layout/list1"/>
    <dgm:cxn modelId="{B8EA52EE-1CA3-40DF-B99C-F0C5E7237DC2}" type="presOf" srcId="{FCD423E0-8626-4492-A633-773A95665794}" destId="{AEDD537A-E0D0-407D-A977-A06AACE0526B}" srcOrd="0" destOrd="0" presId="urn:microsoft.com/office/officeart/2005/8/layout/list1"/>
    <dgm:cxn modelId="{D71F46D1-8FD7-4628-AAFF-0E9F7EDE942F}" type="presOf" srcId="{D0E18216-79FE-4F30-9882-C7D45701B0DA}" destId="{FC199460-6F1E-4EA1-B6D7-3A7850BC56C2}" srcOrd="0" destOrd="0" presId="urn:microsoft.com/office/officeart/2005/8/layout/list1"/>
    <dgm:cxn modelId="{9CED7929-80B7-4200-8978-BCEA11C9C731}" type="presOf" srcId="{B2666577-B26D-45B1-A742-546000135B4C}" destId="{30C7DF6E-A90D-4F73-B237-DD179D6E78B8}" srcOrd="1" destOrd="0" presId="urn:microsoft.com/office/officeart/2005/8/layout/list1"/>
    <dgm:cxn modelId="{5D826C67-F2EC-4F53-A8F4-73DEF5859011}" srcId="{FCD423E0-8626-4492-A633-773A95665794}" destId="{80ED20C6-B7E6-480F-B230-E7ACE8D4B735}" srcOrd="0" destOrd="0" parTransId="{8CF98B3A-CF82-4F23-A0B7-03F3955015D5}" sibTransId="{46F7F9B9-8FB8-4C14-85AA-6CFB3609353D}"/>
    <dgm:cxn modelId="{84E448E9-4639-438B-BAD7-0FA2AAD37281}" type="presOf" srcId="{80ED20C6-B7E6-480F-B230-E7ACE8D4B735}" destId="{F84FE0F5-8908-4E53-B10E-C2F20073E6C8}" srcOrd="0" destOrd="0" presId="urn:microsoft.com/office/officeart/2005/8/layout/list1"/>
    <dgm:cxn modelId="{E11EA522-B538-4E16-BEB4-5EBDC27D7586}" srcId="{FCD423E0-8626-4492-A633-773A95665794}" destId="{B2666577-B26D-45B1-A742-546000135B4C}" srcOrd="4" destOrd="0" parTransId="{DC4822E2-E6BB-4612-9D3B-F6F9E07D6BDF}" sibTransId="{5CBCBE07-1899-431D-B7DC-ACDE4D1797C9}"/>
    <dgm:cxn modelId="{BF95D09E-33C5-498B-8206-0434AF82D565}" type="presOf" srcId="{80ED20C6-B7E6-480F-B230-E7ACE8D4B735}" destId="{27DEA5CB-32AF-483C-8727-24BC25C00406}" srcOrd="1" destOrd="0" presId="urn:microsoft.com/office/officeart/2005/8/layout/list1"/>
    <dgm:cxn modelId="{B4DFA628-7D77-4852-930F-B7E444F392D2}" srcId="{FCD423E0-8626-4492-A633-773A95665794}" destId="{EED17E85-A050-47C2-940B-5FD5310CC7BB}" srcOrd="1" destOrd="0" parTransId="{8F657092-1B03-4C48-87CE-1654B0A09B5A}" sibTransId="{A22A5C3D-BF65-48AA-BD9C-1584EF630B08}"/>
    <dgm:cxn modelId="{54E5841C-AB3C-473E-A205-9BA73D227543}" srcId="{FCD423E0-8626-4492-A633-773A95665794}" destId="{D0E18216-79FE-4F30-9882-C7D45701B0DA}" srcOrd="2" destOrd="0" parTransId="{5DD5680B-6FCE-477A-A2A4-8814BD7573B0}" sibTransId="{7090B2E4-854B-41F8-A850-317F930FCBA5}"/>
    <dgm:cxn modelId="{7AFBB153-5CF8-409B-B9D5-CF6FD7604E27}" type="presOf" srcId="{EED17E85-A050-47C2-940B-5FD5310CC7BB}" destId="{648A59EA-B88B-4717-8910-B11BB9C744A2}" srcOrd="1" destOrd="0" presId="urn:microsoft.com/office/officeart/2005/8/layout/list1"/>
    <dgm:cxn modelId="{F3744DBD-BFC6-44E7-83A6-37BEC4589E06}" srcId="{FCD423E0-8626-4492-A633-773A95665794}" destId="{5368498F-BFFA-4262-8635-C04F6E6FD54D}" srcOrd="5" destOrd="0" parTransId="{EF3171AD-F88A-4162-B1B8-3CC409832F32}" sibTransId="{75ECD151-7F4A-46C1-BF09-6E9511B1787E}"/>
    <dgm:cxn modelId="{1A4D8651-B832-40E3-AFCE-7AEDF39F2021}" type="presOf" srcId="{1BFD81F1-D2EF-456B-894C-A1AF8830F274}" destId="{1F426219-A1F6-444A-AD92-0A1C411FCBD1}" srcOrd="1" destOrd="0" presId="urn:microsoft.com/office/officeart/2005/8/layout/list1"/>
    <dgm:cxn modelId="{843724D1-CEEF-4201-A253-2ADF2ED0EE43}" type="presOf" srcId="{D0E18216-79FE-4F30-9882-C7D45701B0DA}" destId="{56E12CAE-6493-4747-8E04-8342803D32FD}" srcOrd="1" destOrd="0" presId="urn:microsoft.com/office/officeart/2005/8/layout/list1"/>
    <dgm:cxn modelId="{CB4667C5-FE37-43EA-8EAB-1E5B7B5BA9B3}" srcId="{FCD423E0-8626-4492-A633-773A95665794}" destId="{1BFD81F1-D2EF-456B-894C-A1AF8830F274}" srcOrd="3" destOrd="0" parTransId="{51F19CCC-C96F-4B3F-AAFB-64C839721DCE}" sibTransId="{8B5D167F-F4ED-405C-AC1A-90EAF9DFE533}"/>
    <dgm:cxn modelId="{1625CF03-1185-4E1F-92DF-D128D13DC62E}" type="presOf" srcId="{5368498F-BFFA-4262-8635-C04F6E6FD54D}" destId="{1C8C08EE-B9FA-41E7-9723-50B2923EC0E8}" srcOrd="0" destOrd="0" presId="urn:microsoft.com/office/officeart/2005/8/layout/list1"/>
    <dgm:cxn modelId="{9736A32C-9E3A-4E60-8BB6-F5B65A7067F5}" type="presOf" srcId="{1BFD81F1-D2EF-456B-894C-A1AF8830F274}" destId="{FF84FF44-D425-4DED-8D63-2F4617FDF1D6}" srcOrd="0" destOrd="0" presId="urn:microsoft.com/office/officeart/2005/8/layout/list1"/>
    <dgm:cxn modelId="{81BEAD1E-1008-4FF8-8A77-517898F569D1}" type="presParOf" srcId="{AEDD537A-E0D0-407D-A977-A06AACE0526B}" destId="{DF7C47C6-4CCF-4924-A69A-1E2A913937DB}" srcOrd="0" destOrd="0" presId="urn:microsoft.com/office/officeart/2005/8/layout/list1"/>
    <dgm:cxn modelId="{FDD40661-DF84-489E-BBE4-41DAB8AD8209}" type="presParOf" srcId="{DF7C47C6-4CCF-4924-A69A-1E2A913937DB}" destId="{F84FE0F5-8908-4E53-B10E-C2F20073E6C8}" srcOrd="0" destOrd="0" presId="urn:microsoft.com/office/officeart/2005/8/layout/list1"/>
    <dgm:cxn modelId="{0DE3FC55-686C-4B27-800A-67F481D2ADB2}" type="presParOf" srcId="{DF7C47C6-4CCF-4924-A69A-1E2A913937DB}" destId="{27DEA5CB-32AF-483C-8727-24BC25C00406}" srcOrd="1" destOrd="0" presId="urn:microsoft.com/office/officeart/2005/8/layout/list1"/>
    <dgm:cxn modelId="{96DBFFB5-4CD9-43B1-ADD4-EAAE03DF500F}" type="presParOf" srcId="{AEDD537A-E0D0-407D-A977-A06AACE0526B}" destId="{D2445D61-8F66-43EF-9E01-B1F5B7FD07E6}" srcOrd="1" destOrd="0" presId="urn:microsoft.com/office/officeart/2005/8/layout/list1"/>
    <dgm:cxn modelId="{06430E3C-2C9C-42FC-B424-E36E1AFE3B6A}" type="presParOf" srcId="{AEDD537A-E0D0-407D-A977-A06AACE0526B}" destId="{2B387740-2DB7-48F3-8EE7-79C85C5F2BAF}" srcOrd="2" destOrd="0" presId="urn:microsoft.com/office/officeart/2005/8/layout/list1"/>
    <dgm:cxn modelId="{32F7BC6D-65EB-480A-9A8A-0734A2ED06CF}" type="presParOf" srcId="{AEDD537A-E0D0-407D-A977-A06AACE0526B}" destId="{2D7809FD-9B07-460D-AE7C-CB6D37493B7C}" srcOrd="3" destOrd="0" presId="urn:microsoft.com/office/officeart/2005/8/layout/list1"/>
    <dgm:cxn modelId="{C9E5F118-CC63-4E3D-8629-8D7CF0F28BB5}" type="presParOf" srcId="{AEDD537A-E0D0-407D-A977-A06AACE0526B}" destId="{AC0C0D78-1C3E-4CD5-8310-76FEAF3EA0F2}" srcOrd="4" destOrd="0" presId="urn:microsoft.com/office/officeart/2005/8/layout/list1"/>
    <dgm:cxn modelId="{B13BDE0A-E29B-4E52-8E35-F205622D1213}" type="presParOf" srcId="{AC0C0D78-1C3E-4CD5-8310-76FEAF3EA0F2}" destId="{5D6CB649-00D8-47BB-8BCD-F173CF86F87C}" srcOrd="0" destOrd="0" presId="urn:microsoft.com/office/officeart/2005/8/layout/list1"/>
    <dgm:cxn modelId="{125ED899-3B77-4547-9C90-46AA99B79A66}" type="presParOf" srcId="{AC0C0D78-1C3E-4CD5-8310-76FEAF3EA0F2}" destId="{648A59EA-B88B-4717-8910-B11BB9C744A2}" srcOrd="1" destOrd="0" presId="urn:microsoft.com/office/officeart/2005/8/layout/list1"/>
    <dgm:cxn modelId="{C894F722-605A-49FA-A8C2-6FF429DABA77}" type="presParOf" srcId="{AEDD537A-E0D0-407D-A977-A06AACE0526B}" destId="{912483FF-DB2E-48C1-B6A4-533D5E9D849B}" srcOrd="5" destOrd="0" presId="urn:microsoft.com/office/officeart/2005/8/layout/list1"/>
    <dgm:cxn modelId="{16493BEA-0DB9-4767-9710-D35FE65C74C2}" type="presParOf" srcId="{AEDD537A-E0D0-407D-A977-A06AACE0526B}" destId="{BC0EDD90-6D76-49CD-A42F-324B903E8C2C}" srcOrd="6" destOrd="0" presId="urn:microsoft.com/office/officeart/2005/8/layout/list1"/>
    <dgm:cxn modelId="{256B6755-FFCD-44AD-98BF-09B6E8DCFBA4}" type="presParOf" srcId="{AEDD537A-E0D0-407D-A977-A06AACE0526B}" destId="{EC26BDBA-FB38-447E-8BBB-58132A74B7CC}" srcOrd="7" destOrd="0" presId="urn:microsoft.com/office/officeart/2005/8/layout/list1"/>
    <dgm:cxn modelId="{12F6BDDC-F023-482B-9DEE-2850759575DF}" type="presParOf" srcId="{AEDD537A-E0D0-407D-A977-A06AACE0526B}" destId="{011CA1FE-6FAE-41F3-A262-99B369895BE9}" srcOrd="8" destOrd="0" presId="urn:microsoft.com/office/officeart/2005/8/layout/list1"/>
    <dgm:cxn modelId="{0627FAC3-0830-46E3-B105-D1AD69DDAFF3}" type="presParOf" srcId="{011CA1FE-6FAE-41F3-A262-99B369895BE9}" destId="{FC199460-6F1E-4EA1-B6D7-3A7850BC56C2}" srcOrd="0" destOrd="0" presId="urn:microsoft.com/office/officeart/2005/8/layout/list1"/>
    <dgm:cxn modelId="{C19E6E1B-3524-4B7E-933F-1F4CC55DFA40}" type="presParOf" srcId="{011CA1FE-6FAE-41F3-A262-99B369895BE9}" destId="{56E12CAE-6493-4747-8E04-8342803D32FD}" srcOrd="1" destOrd="0" presId="urn:microsoft.com/office/officeart/2005/8/layout/list1"/>
    <dgm:cxn modelId="{9424D8F0-55C8-419A-8901-45DC34C87DC7}" type="presParOf" srcId="{AEDD537A-E0D0-407D-A977-A06AACE0526B}" destId="{92132EA5-D31D-4186-8748-18B1CA99EE6A}" srcOrd="9" destOrd="0" presId="urn:microsoft.com/office/officeart/2005/8/layout/list1"/>
    <dgm:cxn modelId="{63FCAF49-1B9D-4EFF-BFEB-6B7716CFD222}" type="presParOf" srcId="{AEDD537A-E0D0-407D-A977-A06AACE0526B}" destId="{CD44FA86-4896-4205-8730-7EC16E6D952F}" srcOrd="10" destOrd="0" presId="urn:microsoft.com/office/officeart/2005/8/layout/list1"/>
    <dgm:cxn modelId="{0EE88933-DC65-42C8-B2C7-CF519DA5F398}" type="presParOf" srcId="{AEDD537A-E0D0-407D-A977-A06AACE0526B}" destId="{06066393-B6AB-47A1-9BD8-33E518C5CB64}" srcOrd="11" destOrd="0" presId="urn:microsoft.com/office/officeart/2005/8/layout/list1"/>
    <dgm:cxn modelId="{04C38FE5-C689-43FB-B1E7-3147BCE18DF2}" type="presParOf" srcId="{AEDD537A-E0D0-407D-A977-A06AACE0526B}" destId="{65512709-2A36-4DC8-B00E-DBBEEEFFBCE1}" srcOrd="12" destOrd="0" presId="urn:microsoft.com/office/officeart/2005/8/layout/list1"/>
    <dgm:cxn modelId="{4BD21532-2DD0-4354-8521-663FDAFA5E8A}" type="presParOf" srcId="{65512709-2A36-4DC8-B00E-DBBEEEFFBCE1}" destId="{FF84FF44-D425-4DED-8D63-2F4617FDF1D6}" srcOrd="0" destOrd="0" presId="urn:microsoft.com/office/officeart/2005/8/layout/list1"/>
    <dgm:cxn modelId="{B3021A7F-6F39-43AC-B711-EDBE3220D510}" type="presParOf" srcId="{65512709-2A36-4DC8-B00E-DBBEEEFFBCE1}" destId="{1F426219-A1F6-444A-AD92-0A1C411FCBD1}" srcOrd="1" destOrd="0" presId="urn:microsoft.com/office/officeart/2005/8/layout/list1"/>
    <dgm:cxn modelId="{754483AC-C754-4310-B4CA-59389316657B}" type="presParOf" srcId="{AEDD537A-E0D0-407D-A977-A06AACE0526B}" destId="{6BC237E0-DBDF-4778-B7D9-0CEABB86493F}" srcOrd="13" destOrd="0" presId="urn:microsoft.com/office/officeart/2005/8/layout/list1"/>
    <dgm:cxn modelId="{B3FBE2E9-D7AD-4B1D-993F-E87006EBA779}" type="presParOf" srcId="{AEDD537A-E0D0-407D-A977-A06AACE0526B}" destId="{7CCAB862-7984-4D91-AE4E-DC9E387D1A58}" srcOrd="14" destOrd="0" presId="urn:microsoft.com/office/officeart/2005/8/layout/list1"/>
    <dgm:cxn modelId="{785F7A26-95B2-43E2-A612-BF2CD258A4B9}" type="presParOf" srcId="{AEDD537A-E0D0-407D-A977-A06AACE0526B}" destId="{F696B872-AF15-4E75-9B6B-1CD9BE6E2C45}" srcOrd="15" destOrd="0" presId="urn:microsoft.com/office/officeart/2005/8/layout/list1"/>
    <dgm:cxn modelId="{950D9459-9FFE-4AFC-8860-7752EC5D1769}" type="presParOf" srcId="{AEDD537A-E0D0-407D-A977-A06AACE0526B}" destId="{FC98C24D-DA29-47E1-B491-17B2F2BA8CDD}" srcOrd="16" destOrd="0" presId="urn:microsoft.com/office/officeart/2005/8/layout/list1"/>
    <dgm:cxn modelId="{D24326E5-F9BC-4F21-A678-C316C2524B2D}" type="presParOf" srcId="{FC98C24D-DA29-47E1-B491-17B2F2BA8CDD}" destId="{2D1567F2-5BB0-4027-84C6-67F2000F1A5A}" srcOrd="0" destOrd="0" presId="urn:microsoft.com/office/officeart/2005/8/layout/list1"/>
    <dgm:cxn modelId="{07A089FE-7213-4975-A6F5-98CCE0107219}" type="presParOf" srcId="{FC98C24D-DA29-47E1-B491-17B2F2BA8CDD}" destId="{30C7DF6E-A90D-4F73-B237-DD179D6E78B8}" srcOrd="1" destOrd="0" presId="urn:microsoft.com/office/officeart/2005/8/layout/list1"/>
    <dgm:cxn modelId="{A048C5B7-A4CF-4E17-BD8A-F1B734909C4F}" type="presParOf" srcId="{AEDD537A-E0D0-407D-A977-A06AACE0526B}" destId="{71265F81-2D50-4DE8-B0D3-F9362B2BD82A}" srcOrd="17" destOrd="0" presId="urn:microsoft.com/office/officeart/2005/8/layout/list1"/>
    <dgm:cxn modelId="{6AF5F34D-1361-4F6F-ACDD-1604EEBCF304}" type="presParOf" srcId="{AEDD537A-E0D0-407D-A977-A06AACE0526B}" destId="{4D40D09D-2E32-4D9F-93FA-D0411E062B47}" srcOrd="18" destOrd="0" presId="urn:microsoft.com/office/officeart/2005/8/layout/list1"/>
    <dgm:cxn modelId="{2F2FBC21-1B8D-4F05-A064-83F4107F151F}" type="presParOf" srcId="{AEDD537A-E0D0-407D-A977-A06AACE0526B}" destId="{4B6D71BF-E0E1-4BBD-AF5E-683289A6C5F1}" srcOrd="19" destOrd="0" presId="urn:microsoft.com/office/officeart/2005/8/layout/list1"/>
    <dgm:cxn modelId="{FE26C984-6982-4B74-B990-5429AF10753D}" type="presParOf" srcId="{AEDD537A-E0D0-407D-A977-A06AACE0526B}" destId="{1D300CC0-1957-4078-8820-D46C76FFF26F}" srcOrd="20" destOrd="0" presId="urn:microsoft.com/office/officeart/2005/8/layout/list1"/>
    <dgm:cxn modelId="{04C58E53-BF2C-46D5-AE01-DFA73242B3E2}" type="presParOf" srcId="{1D300CC0-1957-4078-8820-D46C76FFF26F}" destId="{1C8C08EE-B9FA-41E7-9723-50B2923EC0E8}" srcOrd="0" destOrd="0" presId="urn:microsoft.com/office/officeart/2005/8/layout/list1"/>
    <dgm:cxn modelId="{53136053-9E01-49E1-B74D-1E40CFFCF1A7}" type="presParOf" srcId="{1D300CC0-1957-4078-8820-D46C76FFF26F}" destId="{362BEA6D-0EC5-4636-9088-548756FA3956}" srcOrd="1" destOrd="0" presId="urn:microsoft.com/office/officeart/2005/8/layout/list1"/>
    <dgm:cxn modelId="{932F6DE4-22E0-4C7E-93BF-15E96D097AF7}" type="presParOf" srcId="{AEDD537A-E0D0-407D-A977-A06AACE0526B}" destId="{E94FC8D3-9BAD-4FE5-9F14-D03F8E782DBA}" srcOrd="21" destOrd="0" presId="urn:microsoft.com/office/officeart/2005/8/layout/list1"/>
    <dgm:cxn modelId="{B5EAF953-4D4E-4A28-8236-CEEB37F96A56}" type="presParOf" srcId="{AEDD537A-E0D0-407D-A977-A06AACE0526B}" destId="{606B93BD-6EDB-40FC-B16B-68F67025B6B5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87740-2DB7-48F3-8EE7-79C85C5F2BAF}">
      <dsp:nvSpPr>
        <dsp:cNvPr id="0" name=""/>
        <dsp:cNvSpPr/>
      </dsp:nvSpPr>
      <dsp:spPr>
        <a:xfrm>
          <a:off x="0" y="287215"/>
          <a:ext cx="843528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EA5CB-32AF-483C-8727-24BC25C00406}">
      <dsp:nvSpPr>
        <dsp:cNvPr id="0" name=""/>
        <dsp:cNvSpPr/>
      </dsp:nvSpPr>
      <dsp:spPr>
        <a:xfrm>
          <a:off x="370384" y="21535"/>
          <a:ext cx="756001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1. Распределенные БД;</a:t>
          </a:r>
          <a:endParaRPr lang="ru-RU" sz="2400" kern="1200" dirty="0"/>
        </a:p>
      </dsp:txBody>
      <dsp:txXfrm>
        <a:off x="396323" y="47474"/>
        <a:ext cx="7508140" cy="479482"/>
      </dsp:txXfrm>
    </dsp:sp>
    <dsp:sp modelId="{BC0EDD90-6D76-49CD-A42F-324B903E8C2C}">
      <dsp:nvSpPr>
        <dsp:cNvPr id="0" name=""/>
        <dsp:cNvSpPr/>
      </dsp:nvSpPr>
      <dsp:spPr>
        <a:xfrm>
          <a:off x="0" y="1103695"/>
          <a:ext cx="843528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8A59EA-B88B-4717-8910-B11BB9C744A2}">
      <dsp:nvSpPr>
        <dsp:cNvPr id="0" name=""/>
        <dsp:cNvSpPr/>
      </dsp:nvSpPr>
      <dsp:spPr>
        <a:xfrm>
          <a:off x="370384" y="838015"/>
          <a:ext cx="756001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2. Свойства идеальной распределенной БД;</a:t>
          </a:r>
          <a:endParaRPr lang="ru-RU" sz="2400" kern="1200" dirty="0"/>
        </a:p>
      </dsp:txBody>
      <dsp:txXfrm>
        <a:off x="396323" y="863954"/>
        <a:ext cx="7508140" cy="479482"/>
      </dsp:txXfrm>
    </dsp:sp>
    <dsp:sp modelId="{CD44FA86-4896-4205-8730-7EC16E6D952F}">
      <dsp:nvSpPr>
        <dsp:cNvPr id="0" name=""/>
        <dsp:cNvSpPr/>
      </dsp:nvSpPr>
      <dsp:spPr>
        <a:xfrm>
          <a:off x="0" y="1920175"/>
          <a:ext cx="843528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E12CAE-6493-4747-8E04-8342803D32FD}">
      <dsp:nvSpPr>
        <dsp:cNvPr id="0" name=""/>
        <dsp:cNvSpPr/>
      </dsp:nvSpPr>
      <dsp:spPr>
        <a:xfrm>
          <a:off x="370384" y="1654495"/>
          <a:ext cx="756001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3. Проблемы размещения данных в РБД;</a:t>
          </a:r>
          <a:endParaRPr lang="ru-RU" sz="2400" kern="1200" dirty="0"/>
        </a:p>
      </dsp:txBody>
      <dsp:txXfrm>
        <a:off x="396323" y="1680434"/>
        <a:ext cx="7508140" cy="479482"/>
      </dsp:txXfrm>
    </dsp:sp>
    <dsp:sp modelId="{7CCAB862-7984-4D91-AE4E-DC9E387D1A58}">
      <dsp:nvSpPr>
        <dsp:cNvPr id="0" name=""/>
        <dsp:cNvSpPr/>
      </dsp:nvSpPr>
      <dsp:spPr>
        <a:xfrm>
          <a:off x="0" y="2736656"/>
          <a:ext cx="843528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26219-A1F6-444A-AD92-0A1C411FCBD1}">
      <dsp:nvSpPr>
        <dsp:cNvPr id="0" name=""/>
        <dsp:cNvSpPr/>
      </dsp:nvSpPr>
      <dsp:spPr>
        <a:xfrm>
          <a:off x="370384" y="2470975"/>
          <a:ext cx="756001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4. Надежность в распределенных БД;</a:t>
          </a:r>
          <a:endParaRPr lang="ru-RU" sz="2400" kern="1200" dirty="0"/>
        </a:p>
      </dsp:txBody>
      <dsp:txXfrm>
        <a:off x="396323" y="2496914"/>
        <a:ext cx="7508140" cy="479482"/>
      </dsp:txXfrm>
    </dsp:sp>
    <dsp:sp modelId="{4D40D09D-2E32-4D9F-93FA-D0411E062B47}">
      <dsp:nvSpPr>
        <dsp:cNvPr id="0" name=""/>
        <dsp:cNvSpPr/>
      </dsp:nvSpPr>
      <dsp:spPr>
        <a:xfrm>
          <a:off x="0" y="3553136"/>
          <a:ext cx="843528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C7DF6E-A90D-4F73-B237-DD179D6E78B8}">
      <dsp:nvSpPr>
        <dsp:cNvPr id="0" name=""/>
        <dsp:cNvSpPr/>
      </dsp:nvSpPr>
      <dsp:spPr>
        <a:xfrm>
          <a:off x="370384" y="3287456"/>
          <a:ext cx="756001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5. Управление доступом;</a:t>
          </a:r>
          <a:endParaRPr lang="ru-RU" sz="2400" kern="1200" dirty="0"/>
        </a:p>
      </dsp:txBody>
      <dsp:txXfrm>
        <a:off x="396323" y="3313395"/>
        <a:ext cx="7508140" cy="479482"/>
      </dsp:txXfrm>
    </dsp:sp>
    <dsp:sp modelId="{606B93BD-6EDB-40FC-B16B-68F67025B6B5}">
      <dsp:nvSpPr>
        <dsp:cNvPr id="0" name=""/>
        <dsp:cNvSpPr/>
      </dsp:nvSpPr>
      <dsp:spPr>
        <a:xfrm>
          <a:off x="0" y="4369616"/>
          <a:ext cx="843528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BEA6D-0EC5-4636-9088-548756FA3956}">
      <dsp:nvSpPr>
        <dsp:cNvPr id="0" name=""/>
        <dsp:cNvSpPr/>
      </dsp:nvSpPr>
      <dsp:spPr>
        <a:xfrm>
          <a:off x="370384" y="4103936"/>
          <a:ext cx="756001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6. Обработка и оптимизация запросов.</a:t>
          </a:r>
          <a:endParaRPr lang="ru-RU" sz="2400" kern="1200" dirty="0"/>
        </a:p>
      </dsp:txBody>
      <dsp:txXfrm>
        <a:off x="396323" y="4129875"/>
        <a:ext cx="7508140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6EDD2-964C-4018-B42C-A37A00CCFF2B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03163-AEE0-439A-80C0-F17E60F50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931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627CB9A-0594-444F-A734-F01CC525BEEF}" type="slidenum">
              <a:rPr lang="ru-RU" sz="1200" smtClean="0"/>
              <a:pPr eaLnBrk="1" hangingPunct="1"/>
              <a:t>1</a:t>
            </a:fld>
            <a:endParaRPr lang="ru-RU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163C71-93C5-4F95-9B53-9B64BC653C2F}" type="slidenum">
              <a:rPr lang="ru-RU" sz="1200" smtClean="0"/>
              <a:pPr eaLnBrk="1" hangingPunct="1"/>
              <a:t>75</a:t>
            </a:fld>
            <a:endParaRPr lang="ru-RU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150-4FD7-4802-B0EB-D52217513A72}" type="datetime1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9/1/2015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9/1/2015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9/1/2015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9/1/2015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9/1/2015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5197475" y="62071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endParaRPr lang="ru-RU" sz="1400" b="1" i="1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4067175" y="765175"/>
            <a:ext cx="48704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ru-RU" sz="1200" b="1" i="1">
                <a:solidFill>
                  <a:schemeClr val="bg1"/>
                </a:solidFill>
                <a:latin typeface="Arial" charset="0"/>
              </a:rPr>
              <a:t>Полноценные, мультимедийные продукты своими руками !</a:t>
            </a:r>
          </a:p>
        </p:txBody>
      </p:sp>
      <p:sp>
        <p:nvSpPr>
          <p:cNvPr id="17" name="Rectangle 14"/>
          <p:cNvSpPr>
            <a:spLocks noChangeArrowheads="1"/>
          </p:cNvSpPr>
          <p:nvPr userDrawn="1"/>
        </p:nvSpPr>
        <p:spPr bwMode="auto">
          <a:xfrm>
            <a:off x="5197475" y="62071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/>
            <a:endParaRPr lang="ru-RU" sz="1400" b="1" i="1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plit dir="in"/>
  </p:transition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467544" y="3687415"/>
            <a:ext cx="69119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cap="all" dirty="0">
                <a:latin typeface="+mj-lt"/>
                <a:ea typeface="+mj-ea"/>
                <a:cs typeface="+mj-cs"/>
              </a:rPr>
              <a:t>Тема: </a:t>
            </a:r>
            <a:r>
              <a:rPr lang="ru-RU" b="1" i="1" cap="all" dirty="0">
                <a:latin typeface="+mj-lt"/>
                <a:ea typeface="+mj-ea"/>
                <a:cs typeface="+mj-cs"/>
              </a:rPr>
              <a:t>Распределенные базы данных</a:t>
            </a:r>
            <a:endParaRPr lang="ru-RU" b="1" i="1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457825" y="274638"/>
            <a:ext cx="3413125" cy="42386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chemeClr val="tx1"/>
                </a:solidFill>
              </a:rPr>
              <a:t>Кафедра: И</a:t>
            </a:r>
            <a:r>
              <a:rPr lang="ru-RU" sz="2400" i="1" dirty="0">
                <a:solidFill>
                  <a:schemeClr val="tx1"/>
                </a:solidFill>
              </a:rPr>
              <a:t>В</a:t>
            </a:r>
            <a:r>
              <a:rPr lang="ru-RU" sz="2400" i="1" dirty="0" smtClean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188" y="4635500"/>
            <a:ext cx="6769100" cy="3416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274320"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i="1" cap="all" dirty="0">
                <a:latin typeface="+mj-lt"/>
                <a:ea typeface="+mj-ea"/>
                <a:cs typeface="+mj-cs"/>
              </a:rPr>
              <a:t>Дисциплина: Системы </a:t>
            </a:r>
            <a:r>
              <a:rPr lang="ru-RU" sz="1800" i="1" cap="all" dirty="0" smtClean="0">
                <a:latin typeface="+mj-lt"/>
                <a:ea typeface="+mj-ea"/>
                <a:cs typeface="+mj-cs"/>
              </a:rPr>
              <a:t>БД</a:t>
            </a:r>
            <a:endParaRPr lang="ru-RU" sz="1800" i="1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8313" y="1781002"/>
            <a:ext cx="8280399" cy="42386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chemeClr val="tx1"/>
                </a:solidFill>
              </a:rPr>
              <a:t>Слайд  лекция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850" y="5144908"/>
            <a:ext cx="8424863" cy="174047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274320"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700" i="1" cap="all" dirty="0"/>
          </a:p>
          <a:p>
            <a:pPr indent="-274320" algn="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700" i="1" cap="all" dirty="0"/>
              <a:t>для студентов специальности:</a:t>
            </a:r>
          </a:p>
          <a:p>
            <a:pPr indent="-274320" algn="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700" i="1" cap="all" dirty="0" smtClean="0"/>
              <a:t>5В012000 «</a:t>
            </a:r>
            <a:r>
              <a:rPr lang="ru-RU" sz="1700" i="1" cap="all" dirty="0"/>
              <a:t>профессиональное </a:t>
            </a:r>
            <a:r>
              <a:rPr lang="ru-RU" sz="1700" i="1" cap="all" dirty="0" smtClean="0"/>
              <a:t>обучение»</a:t>
            </a:r>
            <a:endParaRPr lang="ru-RU" sz="1700" i="1" cap="all" dirty="0"/>
          </a:p>
          <a:p>
            <a:pPr indent="-274320" algn="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700" i="1" cap="all" dirty="0"/>
          </a:p>
          <a:p>
            <a:pPr algn="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700" i="1" cap="all" dirty="0"/>
              <a:t>старший преподаватель </a:t>
            </a:r>
            <a:r>
              <a:rPr lang="ru-RU" sz="1700" i="1" cap="all" dirty="0" err="1"/>
              <a:t>клюева</a:t>
            </a:r>
            <a:r>
              <a:rPr lang="ru-RU" sz="1700" i="1" cap="all" dirty="0"/>
              <a:t> </a:t>
            </a:r>
            <a:r>
              <a:rPr lang="ru-RU" sz="1700" i="1" cap="all" dirty="0" err="1"/>
              <a:t>е.г</a:t>
            </a:r>
            <a:r>
              <a:rPr lang="ru-RU" sz="1700" i="1" cap="all" dirty="0" smtClean="0"/>
              <a:t>.</a:t>
            </a:r>
          </a:p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700" i="1" cap="all" dirty="0"/>
              <a:t>старший преподаватель </a:t>
            </a:r>
            <a:r>
              <a:rPr lang="ru-RU" sz="1700" i="1" cap="all" dirty="0" smtClean="0"/>
              <a:t>Мартыненко </a:t>
            </a:r>
            <a:r>
              <a:rPr lang="ru-RU" sz="1700" i="1" cap="all" dirty="0" err="1" smtClean="0"/>
              <a:t>о.в</a:t>
            </a:r>
            <a:r>
              <a:rPr lang="ru-RU" sz="1700" i="1" cap="all" dirty="0" smtClean="0"/>
              <a:t>.</a:t>
            </a:r>
            <a:endParaRPr lang="ru-RU" sz="1700" i="1" cap="all" dirty="0"/>
          </a:p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1700" i="1" cap="all" dirty="0"/>
              <a:t>старший преподаватель </a:t>
            </a:r>
            <a:r>
              <a:rPr lang="ru-RU" sz="1700" i="1" cap="all" dirty="0" err="1" smtClean="0"/>
              <a:t>солодовникова</a:t>
            </a:r>
            <a:r>
              <a:rPr lang="ru-RU" sz="1700" i="1" cap="all" dirty="0" smtClean="0"/>
              <a:t> </a:t>
            </a:r>
            <a:r>
              <a:rPr lang="ru-RU" sz="1700" i="1" cap="all" dirty="0" err="1" smtClean="0"/>
              <a:t>и.в</a:t>
            </a:r>
            <a:r>
              <a:rPr lang="ru-RU" sz="1700" i="1" cap="al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214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323528" y="1640989"/>
            <a:ext cx="84963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i="1" dirty="0"/>
              <a:t>Локальная автономия</a:t>
            </a:r>
            <a:r>
              <a:rPr lang="ru-RU" sz="3200" dirty="0"/>
              <a:t>   (</a:t>
            </a:r>
            <a:r>
              <a:rPr lang="ru-RU" sz="3200" dirty="0" err="1"/>
              <a:t>local</a:t>
            </a:r>
            <a:r>
              <a:rPr lang="ru-RU" sz="3200" dirty="0"/>
              <a:t> </a:t>
            </a:r>
            <a:r>
              <a:rPr lang="ru-RU" sz="3200" dirty="0" err="1"/>
              <a:t>autonomy</a:t>
            </a:r>
            <a:r>
              <a:rPr lang="ru-RU" sz="3200" dirty="0"/>
              <a:t>)</a:t>
            </a:r>
          </a:p>
          <a:p>
            <a:pPr algn="ctr"/>
            <a:endParaRPr lang="ru-RU" sz="3200" dirty="0"/>
          </a:p>
          <a:p>
            <a:pPr indent="534988" algn="just"/>
            <a:r>
              <a:rPr lang="ru-RU" sz="3200" dirty="0"/>
              <a:t>Каждая база данных в узле распределенной системы БД функционирует как полноценная локальная база данных; управление ею выполняется на текущем узле и независимо от других узлов системы, но в то же время эта БД является фрагментом общего пространства данных распределенной </a:t>
            </a:r>
            <a:r>
              <a:rPr lang="ru-RU" sz="3200" dirty="0" smtClean="0"/>
              <a:t>системы.</a:t>
            </a:r>
            <a:endParaRPr lang="ru-RU" sz="32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528" y="404664"/>
            <a:ext cx="84249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Свойства идеальной </a:t>
            </a:r>
          </a:p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распределенной БД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ChangeArrowheads="1"/>
          </p:cNvSpPr>
          <p:nvPr/>
        </p:nvSpPr>
        <p:spPr bwMode="auto">
          <a:xfrm>
            <a:off x="323850" y="1700808"/>
            <a:ext cx="856932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i="1" dirty="0"/>
              <a:t>Независимость от центрального узла</a:t>
            </a:r>
            <a:r>
              <a:rPr lang="ru-RU" sz="3200" dirty="0"/>
              <a:t> </a:t>
            </a:r>
          </a:p>
          <a:p>
            <a:pPr algn="ctr"/>
            <a:r>
              <a:rPr lang="ru-RU" sz="3200" dirty="0"/>
              <a:t>    (</a:t>
            </a:r>
            <a:r>
              <a:rPr lang="en-US" sz="3200" dirty="0"/>
              <a:t>no reliance on central site</a:t>
            </a:r>
            <a:r>
              <a:rPr lang="ru-RU" sz="3200" dirty="0"/>
              <a:t>)</a:t>
            </a:r>
          </a:p>
          <a:p>
            <a:pPr algn="ctr"/>
            <a:r>
              <a:rPr lang="ru-RU" sz="3200" dirty="0"/>
              <a:t>     </a:t>
            </a:r>
          </a:p>
          <a:p>
            <a:pPr indent="534988" algn="just"/>
            <a:r>
              <a:rPr lang="ru-RU" sz="3200" dirty="0"/>
              <a:t>Управление РБД должно быть рассредоточенным  и в системе не должно быть критичного узла, без которого система не может работать -  управляющего транзакциями, оптимизацией запросов, глобальным системным </a:t>
            </a:r>
            <a:r>
              <a:rPr lang="ru-RU" sz="3200" dirty="0" smtClean="0"/>
              <a:t>каталогом.</a:t>
            </a:r>
            <a:endParaRPr lang="ru-RU" sz="32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528" y="404664"/>
            <a:ext cx="84249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Свойства идеальной </a:t>
            </a:r>
          </a:p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распределенной БД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323850" y="1580594"/>
            <a:ext cx="8569325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342900" algn="ctr"/>
            <a:r>
              <a:rPr lang="ru-RU" sz="3200" i="1" dirty="0"/>
              <a:t>Непрерывные операции</a:t>
            </a:r>
            <a:r>
              <a:rPr lang="ru-RU" sz="3200" dirty="0"/>
              <a:t> (</a:t>
            </a:r>
            <a:r>
              <a:rPr lang="en-US" sz="3200" dirty="0"/>
              <a:t>continuous operation</a:t>
            </a:r>
            <a:r>
              <a:rPr lang="ru-RU" sz="3200" dirty="0"/>
              <a:t>)</a:t>
            </a:r>
          </a:p>
          <a:p>
            <a:pPr indent="342900" algn="ctr"/>
            <a:r>
              <a:rPr lang="ru-RU" sz="3200" dirty="0"/>
              <a:t>   </a:t>
            </a:r>
          </a:p>
          <a:p>
            <a:pPr indent="534988" algn="just"/>
            <a:r>
              <a:rPr lang="ru-RU" sz="3200" dirty="0" smtClean="0"/>
              <a:t>Возможность </a:t>
            </a:r>
            <a:r>
              <a:rPr lang="ru-RU" sz="3200" dirty="0"/>
              <a:t>непрерывного доступа к данным </a:t>
            </a:r>
            <a:r>
              <a:rPr lang="ru-RU" sz="3200" dirty="0" smtClean="0"/>
              <a:t>(«24 </a:t>
            </a:r>
            <a:r>
              <a:rPr lang="ru-RU" sz="3200" dirty="0"/>
              <a:t>часа в сутки, семь дней в </a:t>
            </a:r>
            <a:r>
              <a:rPr lang="ru-RU" sz="3200" dirty="0" smtClean="0"/>
              <a:t>неделю») </a:t>
            </a:r>
            <a:r>
              <a:rPr lang="ru-RU" sz="3200" dirty="0"/>
              <a:t>в рамках РБД вне зависимости от их расположения и от операций, выполняемых с данными на локальных узлах. </a:t>
            </a:r>
          </a:p>
          <a:p>
            <a:pPr indent="534988" algn="just"/>
            <a:r>
              <a:rPr lang="ru-RU" sz="3200" dirty="0" smtClean="0"/>
              <a:t>Это </a:t>
            </a:r>
            <a:r>
              <a:rPr lang="ru-RU" sz="3200" dirty="0"/>
              <a:t>качество можно выразить лозунгом </a:t>
            </a:r>
            <a:r>
              <a:rPr lang="ru-RU" sz="3200" dirty="0" smtClean="0"/>
              <a:t>«данные </a:t>
            </a:r>
            <a:r>
              <a:rPr lang="ru-RU" sz="3200" dirty="0"/>
              <a:t>доступны всегда, а операции над ними выполняются </a:t>
            </a:r>
            <a:r>
              <a:rPr lang="ru-RU" sz="3200" dirty="0" smtClean="0"/>
              <a:t>непрерывно».</a:t>
            </a:r>
            <a:endParaRPr lang="ru-RU" sz="32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528" y="404664"/>
            <a:ext cx="84249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Свойства идеальной </a:t>
            </a:r>
          </a:p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распределенной БД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323528" y="1501329"/>
            <a:ext cx="8568060" cy="523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sz="3200" i="1" dirty="0"/>
              <a:t>Прозрачность расположения</a:t>
            </a:r>
            <a:r>
              <a:rPr lang="ru-RU" sz="3200" dirty="0"/>
              <a:t>  </a:t>
            </a:r>
          </a:p>
          <a:p>
            <a:pPr algn="ctr"/>
            <a:r>
              <a:rPr lang="ru-RU" sz="3200" dirty="0"/>
              <a:t>(</a:t>
            </a:r>
            <a:r>
              <a:rPr lang="en-US" sz="3200" dirty="0"/>
              <a:t>location independence</a:t>
            </a:r>
            <a:r>
              <a:rPr lang="ru-RU" sz="3200" dirty="0"/>
              <a:t>)</a:t>
            </a:r>
          </a:p>
          <a:p>
            <a:pPr algn="ctr"/>
            <a:endParaRPr lang="ru-RU" sz="3000" dirty="0"/>
          </a:p>
          <a:p>
            <a:pPr indent="534988" algn="just"/>
            <a:r>
              <a:rPr lang="ru-RU" sz="3000" dirty="0"/>
              <a:t>Пользователь, обращающийся к РБД, ничего не должен знать о реальном, физическом размещении данных в узлах информационной системы. Все обращения к данным выполняются без учета знаний их местонахождения. Транспортировка запросов к БД и результатов запросов осуществляется встроенными системными средствами.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528" y="404664"/>
            <a:ext cx="84249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Свойства идеальной </a:t>
            </a:r>
          </a:p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распределенной БД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7" name="Rectangle 5"/>
          <p:cNvSpPr>
            <a:spLocks noChangeArrowheads="1"/>
          </p:cNvSpPr>
          <p:nvPr/>
        </p:nvSpPr>
        <p:spPr bwMode="auto">
          <a:xfrm>
            <a:off x="323528" y="1785005"/>
            <a:ext cx="849788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i="1" dirty="0"/>
              <a:t>Прозрачная фрагментация</a:t>
            </a:r>
            <a:r>
              <a:rPr lang="ru-RU" sz="3200" dirty="0"/>
              <a:t> </a:t>
            </a:r>
          </a:p>
          <a:p>
            <a:pPr algn="ctr"/>
            <a:r>
              <a:rPr lang="ru-RU" sz="3200" dirty="0"/>
              <a:t>(</a:t>
            </a:r>
            <a:r>
              <a:rPr lang="en-US" sz="3200" dirty="0"/>
              <a:t>fragmentation independence</a:t>
            </a:r>
            <a:r>
              <a:rPr lang="ru-RU" sz="3200" dirty="0"/>
              <a:t>)</a:t>
            </a:r>
          </a:p>
          <a:p>
            <a:pPr algn="ctr"/>
            <a:endParaRPr lang="ru-RU" sz="3200" dirty="0"/>
          </a:p>
          <a:p>
            <a:pPr indent="534988" algn="just"/>
            <a:r>
              <a:rPr lang="ru-RU" sz="3200" dirty="0" smtClean="0"/>
              <a:t>Это </a:t>
            </a:r>
            <a:r>
              <a:rPr lang="ru-RU" sz="3200" dirty="0"/>
              <a:t>свойство трактуется как возможность распределенного (то есть на различных узлах) размещения данных, логически представляющих собой единое целое. </a:t>
            </a:r>
          </a:p>
          <a:p>
            <a:pPr indent="534988" algn="just"/>
            <a:r>
              <a:rPr lang="ru-RU" sz="3200" dirty="0" smtClean="0"/>
              <a:t>Существует </a:t>
            </a:r>
            <a:r>
              <a:rPr lang="ru-RU" sz="3200" dirty="0"/>
              <a:t>фрагментация двух типов: горизонтальная и вертикальная.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528" y="404664"/>
            <a:ext cx="84249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Свойства идеальной </a:t>
            </a:r>
          </a:p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распределенной БД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323527" y="1580594"/>
            <a:ext cx="8569647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534988" algn="just">
              <a:tabLst>
                <a:tab pos="677863" algn="l"/>
              </a:tabLst>
            </a:pPr>
            <a:r>
              <a:rPr lang="ru-RU" sz="3200" i="1" u="sng" dirty="0" smtClean="0"/>
              <a:t>Горизонтальная </a:t>
            </a:r>
            <a:r>
              <a:rPr lang="ru-RU" sz="3200" i="1" u="sng" dirty="0"/>
              <a:t>фрагментация</a:t>
            </a:r>
            <a:r>
              <a:rPr lang="ru-RU" sz="3200" dirty="0"/>
              <a:t> означает хранение строк одной логической таблицы на различных узлах (фактически в нескольких идентичных физических таблицах на различных узлах). </a:t>
            </a:r>
          </a:p>
          <a:p>
            <a:pPr indent="534988" algn="just">
              <a:tabLst>
                <a:tab pos="677863" algn="l"/>
              </a:tabLst>
            </a:pPr>
            <a:r>
              <a:rPr lang="ru-RU" sz="3200" dirty="0" smtClean="0"/>
              <a:t>Горизонтальная </a:t>
            </a:r>
            <a:r>
              <a:rPr lang="ru-RU" sz="3200" dirty="0"/>
              <a:t>фрагментация реализуется при помощи операции селекции, которая направляет кортежи исходного отношения в один из разделов (одну из локальных баз), руководствуясь условием фрагментации.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528" y="404664"/>
            <a:ext cx="84249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Свойства идеальной </a:t>
            </a:r>
          </a:p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распределенной БД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250825" y="1844824"/>
            <a:ext cx="864235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534988" algn="just">
              <a:tabLst>
                <a:tab pos="677863" algn="l"/>
              </a:tabLst>
            </a:pPr>
            <a:r>
              <a:rPr lang="ru-RU" sz="3200" i="1" u="sng" dirty="0" smtClean="0"/>
              <a:t>Вертикальная </a:t>
            </a:r>
            <a:r>
              <a:rPr lang="ru-RU" sz="3200" i="1" u="sng" dirty="0"/>
              <a:t>фрагментация</a:t>
            </a:r>
            <a:r>
              <a:rPr lang="ru-RU" sz="3200" dirty="0"/>
              <a:t> означает распределение столбцов одной логической таблицы по нескольким узлам. </a:t>
            </a:r>
          </a:p>
          <a:p>
            <a:pPr indent="534988" algn="just">
              <a:tabLst>
                <a:tab pos="677863" algn="l"/>
              </a:tabLst>
            </a:pPr>
            <a:r>
              <a:rPr lang="ru-RU" sz="3200" dirty="0" smtClean="0"/>
              <a:t>При </a:t>
            </a:r>
            <a:r>
              <a:rPr lang="ru-RU" sz="3200" dirty="0"/>
              <a:t>вертикальной фрагментации отношение делится на разделы при помощи операции проекции.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528" y="404664"/>
            <a:ext cx="84249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Свойства идеальной </a:t>
            </a:r>
          </a:p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распределенной БД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4098" name="Picture 2" descr="http://blog.scsmsolutions.ru/wp-content/uploads/2012/03/imag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37112"/>
            <a:ext cx="3816424" cy="2135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179388" y="1690460"/>
            <a:ext cx="8713787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000" i="1" dirty="0"/>
              <a:t>Прозрачность тиражирования</a:t>
            </a:r>
            <a:r>
              <a:rPr lang="ru-RU" sz="3000" dirty="0"/>
              <a:t> </a:t>
            </a:r>
          </a:p>
          <a:p>
            <a:pPr algn="ctr"/>
            <a:r>
              <a:rPr lang="ru-RU" sz="3000" dirty="0"/>
              <a:t>(</a:t>
            </a:r>
            <a:r>
              <a:rPr lang="en-US" sz="3000" dirty="0"/>
              <a:t>replication independence</a:t>
            </a:r>
            <a:r>
              <a:rPr lang="ru-RU" sz="3000" dirty="0"/>
              <a:t>)</a:t>
            </a:r>
          </a:p>
          <a:p>
            <a:pPr algn="ctr"/>
            <a:r>
              <a:rPr lang="ru-RU" sz="3000" dirty="0"/>
              <a:t> </a:t>
            </a:r>
          </a:p>
          <a:p>
            <a:pPr indent="534988" algn="just"/>
            <a:r>
              <a:rPr lang="ru-RU" sz="3000" i="1" u="sng" dirty="0" smtClean="0"/>
              <a:t>Тиражирование</a:t>
            </a:r>
            <a:r>
              <a:rPr lang="ru-RU" sz="3000" dirty="0" smtClean="0"/>
              <a:t> </a:t>
            </a:r>
            <a:r>
              <a:rPr lang="ru-RU" sz="3000" dirty="0"/>
              <a:t>(репликация) данных - это асинхронный процесс переноса изменений объектов исходной базы данных в базы, расположенные на других узлах распределенной системы. </a:t>
            </a:r>
          </a:p>
          <a:p>
            <a:pPr indent="534988" algn="just"/>
            <a:r>
              <a:rPr lang="ru-RU" sz="3000" dirty="0" smtClean="0"/>
              <a:t>Тиражирование </a:t>
            </a:r>
            <a:r>
              <a:rPr lang="ru-RU" sz="3000" dirty="0"/>
              <a:t>достигается </a:t>
            </a:r>
            <a:r>
              <a:rPr lang="ru-RU" sz="3000" dirty="0" smtClean="0"/>
              <a:t>внутрисистемными </a:t>
            </a:r>
            <a:r>
              <a:rPr lang="ru-RU" sz="3000" dirty="0"/>
              <a:t>средствами и прозрачно для пользователей.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528" y="404664"/>
            <a:ext cx="84249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Свойства идеальной </a:t>
            </a:r>
          </a:p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распределенной БД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250825" y="1777237"/>
            <a:ext cx="864235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i="1" dirty="0"/>
              <a:t>Обработка распределенных запросов</a:t>
            </a:r>
            <a:r>
              <a:rPr lang="ru-RU" sz="3200" dirty="0"/>
              <a:t> (</a:t>
            </a:r>
            <a:r>
              <a:rPr lang="ru-RU" sz="3200" dirty="0" err="1"/>
              <a:t>distributed</a:t>
            </a:r>
            <a:r>
              <a:rPr lang="ru-RU" sz="3200" dirty="0"/>
              <a:t> </a:t>
            </a:r>
            <a:r>
              <a:rPr lang="ru-RU" sz="3200" dirty="0" err="1"/>
              <a:t>query</a:t>
            </a:r>
            <a:r>
              <a:rPr lang="ru-RU" sz="3200" dirty="0"/>
              <a:t> </a:t>
            </a:r>
            <a:r>
              <a:rPr lang="ru-RU" sz="3200" dirty="0" err="1"/>
              <a:t>processing</a:t>
            </a:r>
            <a:r>
              <a:rPr lang="ru-RU" sz="3200" dirty="0"/>
              <a:t>)</a:t>
            </a:r>
          </a:p>
          <a:p>
            <a:pPr algn="ctr"/>
            <a:endParaRPr lang="ru-RU" sz="3200" dirty="0"/>
          </a:p>
          <a:p>
            <a:pPr indent="534988" algn="just"/>
            <a:r>
              <a:rPr lang="ru-RU" sz="3200" dirty="0"/>
              <a:t>Это свойство трактуется как возможность выполнения операций выборки над распределенной БД, сформулированных в рамках запроса на языке SQL  (то есть с помощью тех же языковых средств, что и операции над локальной БД</a:t>
            </a:r>
            <a:r>
              <a:rPr lang="ru-RU" sz="3200" dirty="0" smtClean="0"/>
              <a:t>).</a:t>
            </a:r>
            <a:endParaRPr lang="ru-RU" sz="32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528" y="404664"/>
            <a:ext cx="84249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Свойства идеальной </a:t>
            </a:r>
          </a:p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распределенной БД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250825" y="1549817"/>
            <a:ext cx="8641655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sz="3200" i="1" dirty="0"/>
              <a:t>Обработка распределенных транзакций</a:t>
            </a:r>
            <a:r>
              <a:rPr lang="ru-RU" sz="3200" dirty="0"/>
              <a:t> </a:t>
            </a:r>
            <a:endParaRPr lang="ru-RU" sz="3200" dirty="0" smtClean="0"/>
          </a:p>
          <a:p>
            <a:pPr algn="ctr"/>
            <a:r>
              <a:rPr lang="ru-RU" sz="3200" dirty="0" smtClean="0"/>
              <a:t>(</a:t>
            </a:r>
            <a:r>
              <a:rPr lang="en-US" sz="3200" dirty="0"/>
              <a:t>distributed transaction processing</a:t>
            </a:r>
            <a:r>
              <a:rPr lang="ru-RU" sz="3200" dirty="0" smtClean="0"/>
              <a:t>)</a:t>
            </a:r>
          </a:p>
          <a:p>
            <a:pPr algn="ctr"/>
            <a:endParaRPr lang="ru-RU" sz="2800" dirty="0"/>
          </a:p>
          <a:p>
            <a:pPr indent="534988" algn="just"/>
            <a:r>
              <a:rPr lang="ru-RU" sz="2600" dirty="0"/>
              <a:t>Это качество трактуется как возможность выполнения операций обновления над РБД (INSERT, UPDATE, DELETE), не разрушающее целостность и согласованность данных. Эта цель достигается применением </a:t>
            </a:r>
            <a:r>
              <a:rPr lang="ru-RU" sz="2600" u="sng" dirty="0"/>
              <a:t>двухфазного протокола фиксации транзакций</a:t>
            </a:r>
            <a:r>
              <a:rPr lang="ru-RU" sz="2600" dirty="0"/>
              <a:t> (</a:t>
            </a:r>
            <a:r>
              <a:rPr lang="ru-RU" sz="2600" dirty="0" err="1"/>
              <a:t>two-phase</a:t>
            </a:r>
            <a:r>
              <a:rPr lang="ru-RU" sz="2600" dirty="0"/>
              <a:t> </a:t>
            </a:r>
            <a:r>
              <a:rPr lang="ru-RU" sz="2600" dirty="0" err="1"/>
              <a:t>commit</a:t>
            </a:r>
            <a:r>
              <a:rPr lang="ru-RU" sz="2600" dirty="0"/>
              <a:t> </a:t>
            </a:r>
            <a:r>
              <a:rPr lang="ru-RU" sz="2600" dirty="0" err="1"/>
              <a:t>protocol</a:t>
            </a:r>
            <a:r>
              <a:rPr lang="ru-RU" sz="2600" dirty="0"/>
              <a:t>), ставшего фактическим стандартом обработки распределенных транзакций. Его применение гарантирует согласованное изменение данных на нескольких узлах в рамках распределенной транзакции.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528" y="404664"/>
            <a:ext cx="84249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Свойства идеальной </a:t>
            </a:r>
          </a:p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распределенной БД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0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План лекции: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617736"/>
              </p:ext>
            </p:extLst>
          </p:nvPr>
        </p:nvGraphicFramePr>
        <p:xfrm>
          <a:off x="457200" y="1752600"/>
          <a:ext cx="8435280" cy="4844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323528" y="1748030"/>
            <a:ext cx="8496944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sz="3200" i="1" dirty="0"/>
              <a:t>Независимость от оборудования</a:t>
            </a:r>
            <a:r>
              <a:rPr lang="ru-RU" sz="3200" dirty="0"/>
              <a:t> </a:t>
            </a:r>
          </a:p>
          <a:p>
            <a:pPr algn="ctr"/>
            <a:r>
              <a:rPr lang="ru-RU" sz="3200" dirty="0"/>
              <a:t>(</a:t>
            </a:r>
            <a:r>
              <a:rPr lang="ru-RU" sz="3200" dirty="0" err="1"/>
              <a:t>hardware</a:t>
            </a:r>
            <a:r>
              <a:rPr lang="ru-RU" sz="3200" dirty="0"/>
              <a:t> </a:t>
            </a:r>
            <a:r>
              <a:rPr lang="ru-RU" sz="3200" dirty="0" err="1"/>
              <a:t>independence</a:t>
            </a:r>
            <a:r>
              <a:rPr lang="ru-RU" sz="3200" dirty="0"/>
              <a:t>)</a:t>
            </a:r>
          </a:p>
          <a:p>
            <a:pPr algn="ctr"/>
            <a:endParaRPr lang="ru-RU" sz="3200" dirty="0"/>
          </a:p>
          <a:p>
            <a:pPr indent="534988" algn="just"/>
            <a:r>
              <a:rPr lang="ru-RU" sz="3200" dirty="0"/>
              <a:t>Это свойство означает, что в качестве узлов распределенной системы могут выступать компьютеры любых моделей и производителей - от </a:t>
            </a:r>
            <a:r>
              <a:rPr lang="ru-RU" sz="3200" dirty="0" err="1"/>
              <a:t>мэйнфреймов</a:t>
            </a:r>
            <a:r>
              <a:rPr lang="ru-RU" sz="3200" dirty="0"/>
              <a:t> до персональных </a:t>
            </a:r>
            <a:r>
              <a:rPr lang="ru-RU" sz="3200" dirty="0" smtClean="0"/>
              <a:t>компьютеров.</a:t>
            </a:r>
            <a:endParaRPr lang="ru-RU" sz="32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528" y="404664"/>
            <a:ext cx="84249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Свойства идеальной </a:t>
            </a:r>
          </a:p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распределенной БД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323850" y="1700808"/>
            <a:ext cx="849662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sz="3200" i="1" dirty="0"/>
              <a:t>Независимость от операционных систем</a:t>
            </a:r>
            <a:r>
              <a:rPr lang="ru-RU" sz="3200" dirty="0"/>
              <a:t> </a:t>
            </a:r>
          </a:p>
          <a:p>
            <a:pPr algn="ctr"/>
            <a:r>
              <a:rPr lang="ru-RU" sz="3200" dirty="0"/>
              <a:t>(</a:t>
            </a:r>
            <a:r>
              <a:rPr lang="ru-RU" sz="3200" dirty="0" err="1"/>
              <a:t>operationg</a:t>
            </a:r>
            <a:r>
              <a:rPr lang="ru-RU" sz="3200" dirty="0"/>
              <a:t> </a:t>
            </a:r>
            <a:r>
              <a:rPr lang="ru-RU" sz="3200" dirty="0" err="1"/>
              <a:t>system</a:t>
            </a:r>
            <a:r>
              <a:rPr lang="ru-RU" sz="3200" dirty="0"/>
              <a:t> </a:t>
            </a:r>
            <a:r>
              <a:rPr lang="ru-RU" sz="3200" dirty="0" err="1"/>
              <a:t>independence</a:t>
            </a:r>
            <a:r>
              <a:rPr lang="ru-RU" sz="3200" dirty="0"/>
              <a:t>)</a:t>
            </a:r>
          </a:p>
          <a:p>
            <a:pPr algn="ctr"/>
            <a:endParaRPr lang="ru-RU" sz="3200" dirty="0"/>
          </a:p>
          <a:p>
            <a:pPr indent="534988" algn="just"/>
            <a:r>
              <a:rPr lang="ru-RU" sz="3200" dirty="0"/>
              <a:t>Это качество вытекает из предыдущего и означает многообразие операционных систем, управляющих узлами распределенной системы.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528" y="404664"/>
            <a:ext cx="84249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Свойства идеальной </a:t>
            </a:r>
          </a:p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распределенной БД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5122" name="Picture 2" descr="http://i.msdn.microsoft.com/dynimg/IC43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819804"/>
            <a:ext cx="4171950" cy="1805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250825" y="1660079"/>
            <a:ext cx="8569325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i="1" dirty="0"/>
              <a:t>Прозрачность сети</a:t>
            </a:r>
            <a:r>
              <a:rPr lang="ru-RU" sz="3200" dirty="0"/>
              <a:t> (</a:t>
            </a:r>
            <a:r>
              <a:rPr lang="en-US" sz="3200" dirty="0"/>
              <a:t>network independence</a:t>
            </a:r>
            <a:r>
              <a:rPr lang="ru-RU" sz="3200" dirty="0"/>
              <a:t>)</a:t>
            </a:r>
          </a:p>
          <a:p>
            <a:pPr algn="ctr"/>
            <a:endParaRPr lang="ru-RU" sz="3200" dirty="0"/>
          </a:p>
          <a:p>
            <a:pPr indent="534988" algn="just"/>
            <a:r>
              <a:rPr lang="ru-RU" sz="3200" dirty="0"/>
              <a:t>Доступ к базам данных осуществляется по сети. Спектр сетевых протоколов, которые поддерживаются конкретной РСУБД не должен быть ограничением для системы с распределенными базами данных.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528" y="404664"/>
            <a:ext cx="84249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Свойства идеальной </a:t>
            </a:r>
          </a:p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распределенной БД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6146" name="Picture 2" descr="https://encrypted-tbn1.gstatic.com/images?q=tbn:ANd9GcSEuSTAN5sPFQ9C9AlCkefV5gc6zTfxX2-MkVQaAcCBXuiJQh69j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7152"/>
            <a:ext cx="2304256" cy="1705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323850" y="1752789"/>
            <a:ext cx="8496622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sz="3200" i="1" dirty="0"/>
              <a:t>Независимость от баз данных</a:t>
            </a:r>
            <a:r>
              <a:rPr lang="ru-RU" sz="3200" dirty="0"/>
              <a:t> </a:t>
            </a:r>
          </a:p>
          <a:p>
            <a:pPr algn="ctr"/>
            <a:r>
              <a:rPr lang="ru-RU" sz="3200" dirty="0"/>
              <a:t>(</a:t>
            </a:r>
            <a:r>
              <a:rPr lang="ru-RU" sz="3200" dirty="0" err="1"/>
              <a:t>database</a:t>
            </a:r>
            <a:r>
              <a:rPr lang="ru-RU" sz="3200" dirty="0"/>
              <a:t> </a:t>
            </a:r>
            <a:r>
              <a:rPr lang="ru-RU" sz="3200" dirty="0" err="1"/>
              <a:t>independence</a:t>
            </a:r>
            <a:r>
              <a:rPr lang="ru-RU" sz="3200" dirty="0"/>
              <a:t>)</a:t>
            </a:r>
          </a:p>
          <a:p>
            <a:pPr algn="ctr"/>
            <a:endParaRPr lang="ru-RU" sz="3200" dirty="0"/>
          </a:p>
          <a:p>
            <a:pPr indent="534988" algn="just"/>
            <a:r>
              <a:rPr lang="ru-RU" sz="3200" dirty="0"/>
              <a:t>Это качество означает, что в распределенной системе могут сосуществовать СУБД от различных производителей, и возможны операции поиска и обновления в базах данных различных моделей и форматов.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528" y="404664"/>
            <a:ext cx="84249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Свойства идеальной </a:t>
            </a:r>
          </a:p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распределенной БД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323850" y="1916832"/>
            <a:ext cx="8569325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534988" algn="ctr"/>
            <a:r>
              <a:rPr lang="ru-RU" sz="3200" i="1" dirty="0"/>
              <a:t>Перекос в распределении данных. </a:t>
            </a:r>
          </a:p>
          <a:p>
            <a:pPr indent="534988" algn="just"/>
            <a:endParaRPr lang="ru-RU" sz="3200" dirty="0"/>
          </a:p>
          <a:p>
            <a:pPr indent="534988" algn="just"/>
            <a:r>
              <a:rPr lang="ru-RU" sz="3200" dirty="0" smtClean="0"/>
              <a:t>Выражается </a:t>
            </a:r>
            <a:r>
              <a:rPr lang="ru-RU" sz="3200" dirty="0"/>
              <a:t>в неравномерном разбиении отношений, что отрицательно влияет на баланс загрузки системы. </a:t>
            </a:r>
          </a:p>
          <a:p>
            <a:pPr indent="534988" algn="just"/>
            <a:r>
              <a:rPr lang="ru-RU" sz="3200" dirty="0"/>
              <a:t>     </a:t>
            </a:r>
            <a:r>
              <a:rPr lang="ru-RU" sz="3200" dirty="0" smtClean="0"/>
              <a:t>Решение </a:t>
            </a:r>
            <a:r>
              <a:rPr lang="ru-RU" sz="3200" dirty="0"/>
              <a:t>проблемы - необходимо произвести реорганизацию базы данных динамически или </a:t>
            </a:r>
            <a:r>
              <a:rPr lang="ru-RU" sz="3200" dirty="0" smtClean="0"/>
              <a:t>статически.</a:t>
            </a:r>
            <a:endParaRPr lang="ru-RU" sz="32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Проблемы размещения данных в РБД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9" name="Rectangle 3"/>
          <p:cNvSpPr>
            <a:spLocks noChangeArrowheads="1"/>
          </p:cNvSpPr>
          <p:nvPr/>
        </p:nvSpPr>
        <p:spPr bwMode="auto">
          <a:xfrm>
            <a:off x="323528" y="1785005"/>
            <a:ext cx="849694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534988" algn="ctr"/>
            <a:r>
              <a:rPr lang="ru-RU" sz="3200" i="1" dirty="0"/>
              <a:t>Перекос в распределении данных. </a:t>
            </a:r>
          </a:p>
          <a:p>
            <a:pPr indent="534988" algn="just"/>
            <a:r>
              <a:rPr lang="ru-RU" sz="3200" dirty="0"/>
              <a:t>     </a:t>
            </a:r>
          </a:p>
          <a:p>
            <a:pPr indent="534988" algn="just"/>
            <a:r>
              <a:rPr lang="ru-RU" sz="3200" dirty="0" smtClean="0"/>
              <a:t>Статическая </a:t>
            </a:r>
            <a:r>
              <a:rPr lang="ru-RU" sz="3200" dirty="0"/>
              <a:t>реорганизация проводится периодически и служит для изменения размещения данных либо в связи с увеличением размера базы данных, либо из-за изменения структуры спроса на доступ к данным и как правило требует остановки в работе системы.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Проблемы размещения данных в РБД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309698" y="1921937"/>
            <a:ext cx="8510774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indent="-457200" algn="ctr"/>
            <a:r>
              <a:rPr lang="ru-RU" sz="3200" i="1" dirty="0"/>
              <a:t>Проблемы репликации или тиражирования</a:t>
            </a:r>
          </a:p>
          <a:p>
            <a:pPr marL="457200" indent="-457200" algn="just"/>
            <a:r>
              <a:rPr lang="ru-RU" dirty="0"/>
              <a:t>      </a:t>
            </a:r>
          </a:p>
          <a:p>
            <a:pPr indent="534988" algn="just"/>
            <a:r>
              <a:rPr lang="ru-RU" sz="3200" dirty="0" smtClean="0"/>
              <a:t>В </a:t>
            </a:r>
            <a:r>
              <a:rPr lang="ru-RU" sz="3200" dirty="0"/>
              <a:t>распределенных базах данных с тиражированием каждому логическому элементу данных (локальной БД) соответствует несколько физических копий - первичная и дублирующая и часто возникают проблемы, связанные с поддержкой согласованного состояния копий.</a:t>
            </a:r>
            <a:r>
              <a:rPr lang="ru-RU" dirty="0"/>
              <a:t>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Проблемы размещения данных в РБД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Rectangle 3"/>
          <p:cNvSpPr>
            <a:spLocks noChangeArrowheads="1"/>
          </p:cNvSpPr>
          <p:nvPr/>
        </p:nvSpPr>
        <p:spPr bwMode="auto">
          <a:xfrm>
            <a:off x="322709" y="1802643"/>
            <a:ext cx="8497763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indent="-457200" algn="ctr"/>
            <a:r>
              <a:rPr lang="ru-RU" sz="3200" i="1" dirty="0"/>
              <a:t> Проблемы репликации или тиражирования</a:t>
            </a:r>
          </a:p>
          <a:p>
            <a:pPr marL="457200" indent="-457200" algn="just"/>
            <a:r>
              <a:rPr lang="ru-RU" sz="1800" dirty="0"/>
              <a:t>      </a:t>
            </a:r>
          </a:p>
          <a:p>
            <a:pPr indent="534988" algn="just"/>
            <a:r>
              <a:rPr lang="ru-RU" sz="3000" dirty="0" smtClean="0"/>
              <a:t>Самым </a:t>
            </a:r>
            <a:r>
              <a:rPr lang="ru-RU" sz="3000" dirty="0"/>
              <a:t>известным критерием согласованности является критерий полной эквивалентности копий, который требует, чтобы по завершении транзакции все копии БД были идентичны. Протокол тиражирования, обеспечивающий критерий полной эквивалентности копий известен под названием ROWA (</a:t>
            </a:r>
            <a:r>
              <a:rPr lang="ru-RU" sz="3000" dirty="0" err="1"/>
              <a:t>Read-Once</a:t>
            </a:r>
            <a:r>
              <a:rPr lang="ru-RU" sz="3000" dirty="0"/>
              <a:t>/</a:t>
            </a:r>
            <a:r>
              <a:rPr lang="ru-RU" sz="3000" dirty="0" err="1"/>
              <a:t>Write-All</a:t>
            </a:r>
            <a:r>
              <a:rPr lang="ru-RU" sz="3000" dirty="0"/>
              <a:t> - одно чтение, запись во все копии).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Проблемы размещения данных в РБД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ChangeArrowheads="1"/>
          </p:cNvSpPr>
          <p:nvPr/>
        </p:nvSpPr>
        <p:spPr bwMode="auto">
          <a:xfrm>
            <a:off x="323529" y="1484784"/>
            <a:ext cx="8496944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indent="-457200" algn="ctr"/>
            <a:r>
              <a:rPr lang="ru-RU" sz="3200" i="1" dirty="0"/>
              <a:t>Проблемы репликации или тиражирования</a:t>
            </a:r>
            <a:endParaRPr lang="ru-RU" sz="3000" i="1" dirty="0"/>
          </a:p>
          <a:p>
            <a:pPr marL="457200" indent="-457200" algn="just"/>
            <a:r>
              <a:rPr lang="ru-RU" sz="2000" dirty="0"/>
              <a:t>      </a:t>
            </a:r>
          </a:p>
          <a:p>
            <a:pPr indent="534988" algn="just">
              <a:tabLst>
                <a:tab pos="0" algn="l"/>
              </a:tabLst>
            </a:pPr>
            <a:r>
              <a:rPr lang="ru-RU" sz="3000" dirty="0" smtClean="0"/>
              <a:t>Протокол </a:t>
            </a:r>
            <a:r>
              <a:rPr lang="ru-RU" sz="3000" dirty="0"/>
              <a:t>ROWA прост, но он требует доступности всех копий БД, для того чтобы транзакция была завершена. Сбой на одном из узлов приведет к блокированию транзакции, что снижает доступность базы данных.</a:t>
            </a:r>
          </a:p>
          <a:p>
            <a:pPr indent="534988" algn="just">
              <a:tabLst>
                <a:tab pos="0" algn="l"/>
              </a:tabLst>
            </a:pPr>
            <a:r>
              <a:rPr lang="ru-RU" sz="3000" dirty="0" smtClean="0"/>
              <a:t>В </a:t>
            </a:r>
            <a:r>
              <a:rPr lang="ru-RU" sz="3000" dirty="0"/>
              <a:t>современных распределенных СУБД используются более гибкие технологии </a:t>
            </a:r>
            <a:r>
              <a:rPr lang="ru-RU" sz="3000" dirty="0" err="1"/>
              <a:t>репликаций</a:t>
            </a:r>
            <a:r>
              <a:rPr lang="ru-RU" sz="3000" dirty="0"/>
              <a:t>, где тип согласования копий находится под контролем пользователя.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Проблемы размещения данных в РБД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Rectangle 3"/>
          <p:cNvSpPr>
            <a:spLocks noChangeArrowheads="1"/>
          </p:cNvSpPr>
          <p:nvPr/>
        </p:nvSpPr>
        <p:spPr bwMode="auto">
          <a:xfrm>
            <a:off x="322328" y="1712997"/>
            <a:ext cx="849814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534988" algn="just"/>
            <a:r>
              <a:rPr lang="ru-RU" sz="3200" dirty="0" smtClean="0"/>
              <a:t>Репликацию </a:t>
            </a:r>
            <a:r>
              <a:rPr lang="ru-RU" sz="3200" dirty="0"/>
              <a:t>можно классифицировать по следующим аспектам</a:t>
            </a:r>
            <a:r>
              <a:rPr lang="ru-RU" sz="3200" dirty="0" smtClean="0"/>
              <a:t>:</a:t>
            </a:r>
          </a:p>
          <a:p>
            <a:pPr indent="534988" algn="just"/>
            <a:r>
              <a:rPr lang="ru-RU" sz="3200" dirty="0" smtClean="0"/>
              <a:t>1. по направлению репликации;</a:t>
            </a:r>
            <a:endParaRPr lang="ru-RU" sz="3200" dirty="0"/>
          </a:p>
          <a:p>
            <a:pPr indent="534988" algn="just"/>
            <a:r>
              <a:rPr lang="ru-RU" sz="3200" dirty="0"/>
              <a:t>2. </a:t>
            </a:r>
            <a:r>
              <a:rPr lang="ru-RU" sz="3200" dirty="0" smtClean="0"/>
              <a:t>по времени </a:t>
            </a:r>
            <a:r>
              <a:rPr lang="ru-RU" sz="3200" dirty="0"/>
              <a:t>проведения сеанса </a:t>
            </a:r>
            <a:r>
              <a:rPr lang="ru-RU" sz="3200" dirty="0" smtClean="0"/>
              <a:t>репликации;</a:t>
            </a:r>
            <a:endParaRPr lang="ru-RU" sz="3200" dirty="0"/>
          </a:p>
          <a:p>
            <a:pPr indent="534988" algn="just"/>
            <a:r>
              <a:rPr lang="ru-RU" sz="3200" dirty="0"/>
              <a:t>3. </a:t>
            </a:r>
            <a:r>
              <a:rPr lang="ru-RU" sz="3200" dirty="0" smtClean="0"/>
              <a:t>по способу </a:t>
            </a:r>
            <a:r>
              <a:rPr lang="ru-RU" sz="3200" dirty="0"/>
              <a:t>передачи информации во время процесса </a:t>
            </a:r>
            <a:r>
              <a:rPr lang="ru-RU" sz="3200" dirty="0" smtClean="0"/>
              <a:t>репликации;</a:t>
            </a:r>
            <a:endParaRPr lang="ru-RU" sz="3200" dirty="0"/>
          </a:p>
          <a:p>
            <a:pPr indent="534988" algn="just"/>
            <a:r>
              <a:rPr lang="ru-RU" sz="3200" dirty="0"/>
              <a:t>4. </a:t>
            </a:r>
            <a:r>
              <a:rPr lang="ru-RU" sz="3200" dirty="0" smtClean="0"/>
              <a:t>по способу </a:t>
            </a:r>
            <a:r>
              <a:rPr lang="ru-RU" sz="3200" dirty="0"/>
              <a:t>анализа тиражируемой </a:t>
            </a:r>
            <a:r>
              <a:rPr lang="ru-RU" sz="3200" dirty="0" smtClean="0"/>
              <a:t>информации.</a:t>
            </a:r>
            <a:endParaRPr lang="ru-RU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Проблемы размещения данных в РБД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323528" y="1904004"/>
            <a:ext cx="856964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534988" algn="just"/>
            <a:r>
              <a:rPr lang="ru-RU" sz="3200" i="1" dirty="0"/>
              <a:t>Распределенная система</a:t>
            </a:r>
            <a:r>
              <a:rPr lang="ru-RU" sz="3200" dirty="0"/>
              <a:t> -  программная система, в которой хранение и обработка информации сосредоточена не на одной вычислительной машине, а распределена между несколькими компьютерами.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Распределенные БД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1026" name="Picture 2" descr="http://www.npo-comp.ru/images/2339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653136"/>
            <a:ext cx="4608512" cy="1975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323528" y="1603271"/>
            <a:ext cx="8496944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indent="77788"/>
            <a:r>
              <a:rPr lang="ru-RU" sz="3200" i="1" dirty="0"/>
              <a:t>1. По направлению </a:t>
            </a:r>
            <a:r>
              <a:rPr lang="ru-RU" sz="3200" i="1" dirty="0" smtClean="0"/>
              <a:t>репликации.</a:t>
            </a:r>
            <a:endParaRPr lang="ru-RU" sz="3200" i="1" dirty="0"/>
          </a:p>
          <a:p>
            <a:pPr indent="534988" algn="just"/>
            <a:r>
              <a:rPr lang="ru-RU" sz="3200" dirty="0" smtClean="0"/>
              <a:t>Если </a:t>
            </a:r>
            <a:r>
              <a:rPr lang="ru-RU" sz="3200" dirty="0"/>
              <a:t>данные изменяются только в одной из БД, а в других данные только хранятся и не подвергаются изменениям, то такую репликацию называют </a:t>
            </a:r>
            <a:r>
              <a:rPr lang="ru-RU" sz="3200" i="1" dirty="0"/>
              <a:t>однонаправленной</a:t>
            </a:r>
            <a:r>
              <a:rPr lang="ru-RU" sz="3200" dirty="0"/>
              <a:t> или </a:t>
            </a:r>
            <a:r>
              <a:rPr lang="ru-RU" sz="3200" i="1" dirty="0"/>
              <a:t>односторонней. </a:t>
            </a:r>
          </a:p>
          <a:p>
            <a:pPr indent="534988" algn="just"/>
            <a:r>
              <a:rPr lang="ru-RU" sz="3200" dirty="0" smtClean="0"/>
              <a:t>Если </a:t>
            </a:r>
            <a:r>
              <a:rPr lang="ru-RU" sz="3200" dirty="0"/>
              <a:t>же данные могут изменяться и вводиться на всех БД, то такой вид репликации называют </a:t>
            </a:r>
            <a:r>
              <a:rPr lang="ru-RU" sz="3200" i="1" dirty="0" err="1"/>
              <a:t>мультинаправленной</a:t>
            </a:r>
            <a:r>
              <a:rPr lang="ru-RU" sz="3200" dirty="0"/>
              <a:t> или </a:t>
            </a:r>
            <a:r>
              <a:rPr lang="ru-RU" sz="3200" i="1" dirty="0"/>
              <a:t>многосторонней.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Проблемы размещения данных в РБД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395288" y="3433763"/>
            <a:ext cx="82089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3200"/>
              <a:t>     </a:t>
            </a:r>
            <a:endParaRPr lang="ru-RU" sz="3200" i="1"/>
          </a:p>
        </p:txBody>
      </p:sp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287846" y="1700808"/>
            <a:ext cx="860463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indent="77788" algn="just"/>
            <a:r>
              <a:rPr lang="ru-RU" sz="3200" i="1" dirty="0"/>
              <a:t>2. По времени проведения сеанса </a:t>
            </a:r>
            <a:r>
              <a:rPr lang="ru-RU" sz="3200" i="1" dirty="0" smtClean="0"/>
              <a:t>репликации. </a:t>
            </a:r>
            <a:endParaRPr lang="ru-RU" sz="3200" i="1" dirty="0"/>
          </a:p>
          <a:p>
            <a:pPr indent="534988" algn="just"/>
            <a:r>
              <a:rPr lang="ru-RU" sz="3200" dirty="0" smtClean="0"/>
              <a:t>Если </a:t>
            </a:r>
            <a:r>
              <a:rPr lang="ru-RU" sz="3200" dirty="0"/>
              <a:t>данные должны быть </a:t>
            </a:r>
            <a:r>
              <a:rPr lang="ru-RU" sz="3200" dirty="0" err="1"/>
              <a:t>засинхронизированны</a:t>
            </a:r>
            <a:r>
              <a:rPr lang="ru-RU" sz="3200" dirty="0"/>
              <a:t> немедленно после изменений, то такую репликацию называют </a:t>
            </a:r>
            <a:r>
              <a:rPr lang="ru-RU" sz="3200" i="1" dirty="0"/>
              <a:t>репликация реального времени.</a:t>
            </a:r>
            <a:r>
              <a:rPr lang="ru-RU" sz="3200" dirty="0"/>
              <a:t> </a:t>
            </a:r>
          </a:p>
          <a:p>
            <a:pPr indent="534988" algn="just"/>
            <a:r>
              <a:rPr lang="ru-RU" sz="3200" dirty="0" smtClean="0"/>
              <a:t>Если </a:t>
            </a:r>
            <a:r>
              <a:rPr lang="ru-RU" sz="3200" dirty="0"/>
              <a:t>же процесс репликации запускается по какому либо событию во времени или по отмашке администратора БД, то такой вид репликации называют </a:t>
            </a:r>
            <a:r>
              <a:rPr lang="ru-RU" sz="3200" i="1" dirty="0"/>
              <a:t>отложенной. </a:t>
            </a:r>
            <a:endParaRPr lang="ru-RU" sz="32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Проблемы размещения данных в РБД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Rectangle 3"/>
          <p:cNvSpPr>
            <a:spLocks noChangeArrowheads="1"/>
          </p:cNvSpPr>
          <p:nvPr/>
        </p:nvSpPr>
        <p:spPr bwMode="auto">
          <a:xfrm>
            <a:off x="395288" y="3433763"/>
            <a:ext cx="82089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3200"/>
              <a:t>     </a:t>
            </a:r>
            <a:endParaRPr lang="ru-RU" sz="3200" i="1"/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287846" y="1484784"/>
            <a:ext cx="8604634" cy="523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indent="77788"/>
            <a:r>
              <a:rPr lang="ru-RU" sz="3200" i="1" dirty="0"/>
              <a:t>3. По способу передачи информации во время процесса </a:t>
            </a:r>
            <a:r>
              <a:rPr lang="ru-RU" sz="3200" i="1" dirty="0" smtClean="0"/>
              <a:t>репликации</a:t>
            </a:r>
            <a:r>
              <a:rPr lang="ru-RU" sz="3200" i="1" dirty="0"/>
              <a:t>.</a:t>
            </a:r>
          </a:p>
          <a:p>
            <a:pPr indent="534988" algn="just"/>
            <a:r>
              <a:rPr lang="ru-RU" sz="2700" dirty="0"/>
              <a:t>Если соединение серверов, хранящих распределенные БД, происходит при помощи программы клиента, которая с одной стороны </a:t>
            </a:r>
            <a:r>
              <a:rPr lang="ru-RU" sz="2700" dirty="0" err="1"/>
              <a:t>коннектится</a:t>
            </a:r>
            <a:r>
              <a:rPr lang="ru-RU" sz="2700" dirty="0"/>
              <a:t> к своему серверу, а с другого конца имеет прямую связь с БД другого сервера и может подключиться напрямую к данным другого сервера, для прямого изменения и анализа реплицируемых данных с обеих концов, имея при этом гарантированный устойчивый канал связи (ADSL, выделенный канал, </a:t>
            </a:r>
            <a:r>
              <a:rPr lang="ru-RU" sz="2700" dirty="0" err="1"/>
              <a:t>двупроводная</a:t>
            </a:r>
            <a:r>
              <a:rPr lang="ru-RU" sz="2700" dirty="0"/>
              <a:t> линия </a:t>
            </a:r>
            <a:r>
              <a:rPr lang="ru-RU" sz="2700" dirty="0" err="1"/>
              <a:t>Dial-Up</a:t>
            </a:r>
            <a:r>
              <a:rPr lang="ru-RU" sz="2700" dirty="0"/>
              <a:t> и пр.), то такой вид синхронизации назовем </a:t>
            </a:r>
            <a:r>
              <a:rPr lang="ru-RU" sz="2700" i="1" dirty="0"/>
              <a:t>прямым.</a:t>
            </a:r>
            <a:r>
              <a:rPr lang="ru-RU" sz="2700" dirty="0"/>
              <a:t>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Проблемы размещения данных в РБД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library.vladimir.ru/wp-content/uploads/2012/06/d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20889"/>
            <a:ext cx="3603877" cy="38884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63" name="Rectangle 3"/>
          <p:cNvSpPr>
            <a:spLocks noChangeArrowheads="1"/>
          </p:cNvSpPr>
          <p:nvPr/>
        </p:nvSpPr>
        <p:spPr bwMode="auto">
          <a:xfrm>
            <a:off x="395288" y="3433763"/>
            <a:ext cx="82089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3200"/>
              <a:t>     </a:t>
            </a:r>
            <a:endParaRPr lang="ru-RU" sz="3200" i="1"/>
          </a:p>
        </p:txBody>
      </p:sp>
      <p:sp>
        <p:nvSpPr>
          <p:cNvPr id="245765" name="Rectangle 5"/>
          <p:cNvSpPr>
            <a:spLocks noChangeArrowheads="1"/>
          </p:cNvSpPr>
          <p:nvPr/>
        </p:nvSpPr>
        <p:spPr bwMode="auto">
          <a:xfrm>
            <a:off x="323528" y="1598603"/>
            <a:ext cx="8496944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534988" algn="just"/>
            <a:r>
              <a:rPr lang="ru-RU" sz="3200" dirty="0"/>
              <a:t>В распределенной СУБД различаются четыре типа сбоев:</a:t>
            </a:r>
            <a:r>
              <a:rPr lang="ru-RU" sz="3200" i="1" dirty="0"/>
              <a:t> </a:t>
            </a:r>
          </a:p>
          <a:p>
            <a:pPr indent="534988" algn="just"/>
            <a:r>
              <a:rPr lang="ru-RU" sz="3200" dirty="0" smtClean="0"/>
              <a:t>- сбой транзакции; </a:t>
            </a:r>
            <a:endParaRPr lang="ru-RU" sz="3200" dirty="0"/>
          </a:p>
          <a:p>
            <a:pPr indent="534988" algn="just"/>
            <a:r>
              <a:rPr lang="ru-RU" sz="3200" dirty="0" smtClean="0"/>
              <a:t>- сбой </a:t>
            </a:r>
            <a:r>
              <a:rPr lang="ru-RU" sz="3200" dirty="0"/>
              <a:t>узла (системы</a:t>
            </a:r>
            <a:r>
              <a:rPr lang="ru-RU" sz="3200" dirty="0" smtClean="0"/>
              <a:t>); </a:t>
            </a:r>
            <a:endParaRPr lang="ru-RU" sz="3200" dirty="0"/>
          </a:p>
          <a:p>
            <a:pPr indent="534988" algn="just"/>
            <a:r>
              <a:rPr lang="ru-RU" sz="3200" dirty="0" smtClean="0"/>
              <a:t>- сбой </a:t>
            </a:r>
            <a:r>
              <a:rPr lang="ru-RU" sz="3200" dirty="0"/>
              <a:t>носителя (диска</a:t>
            </a:r>
            <a:r>
              <a:rPr lang="ru-RU" sz="3200" dirty="0" smtClean="0"/>
              <a:t>); </a:t>
            </a:r>
            <a:endParaRPr lang="ru-RU" sz="3200" dirty="0"/>
          </a:p>
          <a:p>
            <a:pPr indent="534988" algn="just"/>
            <a:r>
              <a:rPr lang="ru-RU" sz="3200" dirty="0" smtClean="0"/>
              <a:t>- сбой </a:t>
            </a:r>
            <a:r>
              <a:rPr lang="ru-RU" sz="3200" dirty="0" err="1" smtClean="0"/>
              <a:t>коммуникацион</a:t>
            </a:r>
            <a:r>
              <a:rPr lang="ru-RU" sz="3200" dirty="0" smtClean="0"/>
              <a:t>-</a:t>
            </a:r>
          </a:p>
          <a:p>
            <a:pPr algn="just"/>
            <a:r>
              <a:rPr lang="ru-RU" sz="3200" dirty="0" smtClean="0"/>
              <a:t>ной </a:t>
            </a:r>
            <a:r>
              <a:rPr lang="ru-RU" sz="3200" dirty="0"/>
              <a:t>линии.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Надежность в распределенных БД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395288" y="3433763"/>
            <a:ext cx="82089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3200"/>
              <a:t>     </a:t>
            </a:r>
            <a:endParaRPr lang="ru-RU" sz="3200" i="1"/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323528" y="1997263"/>
            <a:ext cx="84963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534988" algn="just"/>
            <a:r>
              <a:rPr lang="ru-RU" sz="3200" dirty="0" smtClean="0"/>
              <a:t>1. Причин </a:t>
            </a:r>
            <a:r>
              <a:rPr lang="ru-RU" sz="3200" i="1" dirty="0"/>
              <a:t>сбоев транзакции</a:t>
            </a:r>
            <a:r>
              <a:rPr lang="ru-RU" sz="3200" dirty="0"/>
              <a:t> может быть несколько: ошибки, вызванные неверными входными данными, обнаружение возникшего или возможного тупика. </a:t>
            </a:r>
          </a:p>
          <a:p>
            <a:pPr indent="534988" algn="just"/>
            <a:r>
              <a:rPr lang="ru-RU" sz="3200" dirty="0" smtClean="0"/>
              <a:t>Обычный </a:t>
            </a:r>
            <a:r>
              <a:rPr lang="ru-RU" sz="3200" dirty="0"/>
              <a:t>способ обработки таких сбоев заключается в том, чтобы прервать транзакцию и откатить базу данных к состоянию, предшествовавшему началу транзакции.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Надежность в распределенных БД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1" name="Rectangle 3"/>
          <p:cNvSpPr>
            <a:spLocks noChangeArrowheads="1"/>
          </p:cNvSpPr>
          <p:nvPr/>
        </p:nvSpPr>
        <p:spPr bwMode="auto">
          <a:xfrm>
            <a:off x="395288" y="3433763"/>
            <a:ext cx="82089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3200"/>
              <a:t>     </a:t>
            </a:r>
            <a:endParaRPr lang="ru-RU" sz="3200" i="1"/>
          </a:p>
        </p:txBody>
      </p:sp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315055" y="1580594"/>
            <a:ext cx="84963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534988" algn="just"/>
            <a:r>
              <a:rPr lang="ru-RU" sz="3200" dirty="0"/>
              <a:t>2. </a:t>
            </a:r>
            <a:r>
              <a:rPr lang="ru-RU" sz="3200" i="1" dirty="0"/>
              <a:t>Сбои узлов</a:t>
            </a:r>
            <a:r>
              <a:rPr lang="ru-RU" sz="3200" dirty="0"/>
              <a:t> (систем) могут быть вызваны аппаратными отказами или программными ошибками. Сбои приводят к потере содержимого оперативной памяти. В то же время данные, находящиеся во внешней памяти, остаются в сохранности. В распределенной базе данных проблема системных сбоев выражается еще и в том, что отказавший узел не может участвовать в транзакциях.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Надежность в распределенных БД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5" name="Rectangle 3"/>
          <p:cNvSpPr>
            <a:spLocks noChangeArrowheads="1"/>
          </p:cNvSpPr>
          <p:nvPr/>
        </p:nvSpPr>
        <p:spPr bwMode="auto">
          <a:xfrm>
            <a:off x="395288" y="3433763"/>
            <a:ext cx="82089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3200"/>
              <a:t>     </a:t>
            </a:r>
            <a:endParaRPr lang="ru-RU" sz="3200" i="1"/>
          </a:p>
        </p:txBody>
      </p:sp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329668" y="1910269"/>
            <a:ext cx="84963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534988" algn="just"/>
            <a:r>
              <a:rPr lang="ru-RU" sz="3200" dirty="0"/>
              <a:t>3. </a:t>
            </a:r>
            <a:r>
              <a:rPr lang="ru-RU" sz="3200" i="1" dirty="0"/>
              <a:t>Сбои носителей</a:t>
            </a:r>
            <a:r>
              <a:rPr lang="ru-RU" sz="3200" dirty="0"/>
              <a:t> связаны с отказами устройств внешней памяти, на которых хранится стабильная база данных. Обычно эта проблема решается путем применения дуплексных устройств и поддержания архивных копий базы данных.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Надежность в распределенных БД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9218" name="Picture 2" descr="http://9dle.ru/uploads/posts/2010-08/1280820507_b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80288"/>
            <a:ext cx="2232248" cy="218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395288" y="3433763"/>
            <a:ext cx="82089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3200"/>
              <a:t>     </a:t>
            </a:r>
            <a:endParaRPr lang="ru-RU" sz="3200" i="1"/>
          </a:p>
        </p:txBody>
      </p:sp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395288" y="1836927"/>
            <a:ext cx="84963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534988" algn="just"/>
            <a:r>
              <a:rPr lang="ru-RU" sz="3200" dirty="0"/>
              <a:t>Рассмотренные выше три типа сбоев характерны и для централизованных, и для распределенных СУБД.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Надежность в распределенных БД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8194" name="Picture 2" descr="http://altmarketing.ru/wp-content/uploads/2010/09/1139315-460033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1008"/>
            <a:ext cx="4680520" cy="3069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395288" y="3433763"/>
            <a:ext cx="82089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3200"/>
              <a:t>     </a:t>
            </a:r>
            <a:endParaRPr lang="ru-RU" sz="3200" i="1"/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323850" y="1580594"/>
            <a:ext cx="8569325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534988" algn="just"/>
            <a:r>
              <a:rPr lang="ru-RU" sz="3200" dirty="0"/>
              <a:t>4. </a:t>
            </a:r>
            <a:r>
              <a:rPr lang="ru-RU" sz="3200" i="1" dirty="0"/>
              <a:t>Коммуникационные сбои</a:t>
            </a:r>
            <a:r>
              <a:rPr lang="ru-RU" sz="3200" dirty="0"/>
              <a:t> являются специфической проблемой распределенных БД. Они подразделяются на несколько разновидностей:</a:t>
            </a:r>
          </a:p>
          <a:p>
            <a:pPr indent="534988" algn="just"/>
            <a:r>
              <a:rPr lang="ru-RU" sz="3200" dirty="0"/>
              <a:t>4.1) ошибки в </a:t>
            </a:r>
            <a:r>
              <a:rPr lang="ru-RU" sz="3200" dirty="0" smtClean="0"/>
              <a:t>сообщениях; </a:t>
            </a:r>
            <a:endParaRPr lang="ru-RU" sz="3200" dirty="0"/>
          </a:p>
          <a:p>
            <a:pPr indent="534988" algn="just"/>
            <a:r>
              <a:rPr lang="ru-RU" sz="3200" dirty="0"/>
              <a:t>4.2) нарушение упорядоченности </a:t>
            </a:r>
            <a:r>
              <a:rPr lang="ru-RU" sz="3200" dirty="0" smtClean="0"/>
              <a:t>сообщений; </a:t>
            </a:r>
            <a:endParaRPr lang="ru-RU" sz="3200" dirty="0"/>
          </a:p>
          <a:p>
            <a:pPr indent="534988" algn="just"/>
            <a:r>
              <a:rPr lang="ru-RU" sz="3200" dirty="0"/>
              <a:t>4.3) потерянные (недоставленные) </a:t>
            </a:r>
            <a:r>
              <a:rPr lang="ru-RU" sz="3200" dirty="0" smtClean="0"/>
              <a:t>сообщения; </a:t>
            </a:r>
            <a:endParaRPr lang="ru-RU" sz="3200" dirty="0"/>
          </a:p>
          <a:p>
            <a:pPr indent="534988" algn="just"/>
            <a:r>
              <a:rPr lang="ru-RU" sz="3200" dirty="0"/>
              <a:t>4.4) повреждения на линиях связи.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Надежность в распределенных БД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Rectangle 3"/>
          <p:cNvSpPr>
            <a:spLocks noChangeArrowheads="1"/>
          </p:cNvSpPr>
          <p:nvPr/>
        </p:nvSpPr>
        <p:spPr bwMode="auto">
          <a:xfrm>
            <a:off x="323528" y="1916832"/>
            <a:ext cx="849662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534988" algn="just"/>
            <a:r>
              <a:rPr lang="ru-RU" sz="3200" dirty="0"/>
              <a:t>Первые две из них (ошибки в сообщениях и нарушение упорядоченности пакетов) относятся к компетенции сетевых протоколов и не рассматриваются в реализациях распределенных СУБД. </a:t>
            </a:r>
          </a:p>
        </p:txBody>
      </p:sp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323850" y="3189288"/>
            <a:ext cx="8496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indent="-457200" algn="just"/>
            <a:r>
              <a:rPr lang="ru-RU" sz="3200"/>
              <a:t>.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Надежность в распределенных БД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10242" name="Picture 2" descr="https://encrypted-tbn2.gstatic.com/images?q=tbn:ANd9GcRxhoqQJ5qonzJC_YRdh1MXMrj6maIn16Ccu9ocB1WoJBQCai_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7071"/>
            <a:ext cx="3600400" cy="2476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00" name="Group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272375"/>
              </p:ext>
            </p:extLst>
          </p:nvPr>
        </p:nvGraphicFramePr>
        <p:xfrm>
          <a:off x="250825" y="1643061"/>
          <a:ext cx="8642350" cy="488228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262438"/>
                <a:gridCol w="4379912"/>
              </a:tblGrid>
              <a:tr h="62327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Характеристики (свойства) распределенных систем</a:t>
                      </a:r>
                      <a:endParaRPr kumimoji="0" lang="ru-RU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3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1142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Совместное использование ресурсов</a:t>
                      </a: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Сложность</a:t>
                      </a:r>
                      <a:endParaRPr kumimoji="0" lang="ru-RU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623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Открытость</a:t>
                      </a: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Безопасность</a:t>
                      </a:r>
                      <a:endParaRPr kumimoji="0" lang="ru-RU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623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Параллельность</a:t>
                      </a: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Управляемость</a:t>
                      </a:r>
                      <a:endParaRPr kumimoji="0" lang="ru-RU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623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Масштабируемость</a:t>
                      </a:r>
                      <a:endParaRPr kumimoji="0" lang="ru-RU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Непредсказуемость</a:t>
                      </a:r>
                      <a:endParaRPr kumimoji="0" lang="ru-RU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623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Отказоустойчивость</a:t>
                      </a:r>
                      <a:endParaRPr kumimoji="0" lang="ru-RU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Распределенные БД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323602" y="1988840"/>
            <a:ext cx="849687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534988" algn="just"/>
            <a:r>
              <a:rPr lang="ru-RU" sz="3200" dirty="0"/>
              <a:t>Последние две (потерянные (недоставленные) сообщения и повреждения на линиях связи) находятся в ведении СУБД и должны учитываться в протоколах обеспечения надежности.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Надежность в распределенных БД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11266" name="Picture 2" descr="http://cache.zr.ru/wpfiles/uploads/2012/04/201204261123_database_ser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99892"/>
            <a:ext cx="5904656" cy="2569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323528" y="1772816"/>
            <a:ext cx="8496944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534988" algn="just"/>
            <a:r>
              <a:rPr lang="ru-RU" sz="3200" dirty="0"/>
              <a:t>Если один узел ожидает сообщения от другого, а оно не поступает, то причин тому может быть несколько: </a:t>
            </a:r>
          </a:p>
          <a:p>
            <a:pPr indent="534988" algn="just"/>
            <a:r>
              <a:rPr lang="ru-RU" sz="3200" dirty="0"/>
              <a:t>а) сообщение утрачено; </a:t>
            </a:r>
          </a:p>
          <a:p>
            <a:pPr indent="534988" algn="just"/>
            <a:r>
              <a:rPr lang="ru-RU" sz="3200" dirty="0"/>
              <a:t>б) возникло повреждение на линии связи; </a:t>
            </a:r>
          </a:p>
          <a:p>
            <a:pPr indent="534988" algn="just"/>
            <a:r>
              <a:rPr lang="ru-RU" sz="3200" dirty="0"/>
              <a:t>в) узел, от которого ожидается сообщение, отказал.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Надежность в распределенных БД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12292" name="Picture 4" descr="http://jss.uk.com/images/d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97152"/>
            <a:ext cx="4968552" cy="1847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323528" y="1759988"/>
            <a:ext cx="842493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534988" algn="just"/>
            <a:r>
              <a:rPr lang="ru-RU" sz="3200" dirty="0" smtClean="0"/>
              <a:t>Таким </a:t>
            </a:r>
            <a:r>
              <a:rPr lang="ru-RU" sz="3200" dirty="0"/>
              <a:t>образом, не всегда возможно отличить коммуникационный сбой от системного. Ожидающий узел по истечении определенного промежутка времени просто решает, что узел-партнер стал недоступен.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Надежность в распределенных БД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13314" name="Picture 2" descr="https://encrypted-tbn2.gstatic.com/images?q=tbn:ANd9GcTgmmPhN5ue9MPSWPuduHAIL5ZgSjID667iC9Z2AMpGtT8tl0_Q8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371" y="4335758"/>
            <a:ext cx="2381250" cy="218122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3" name="Rectangle 3"/>
          <p:cNvSpPr>
            <a:spLocks noChangeArrowheads="1"/>
          </p:cNvSpPr>
          <p:nvPr/>
        </p:nvSpPr>
        <p:spPr bwMode="auto">
          <a:xfrm>
            <a:off x="323528" y="1580594"/>
            <a:ext cx="8496944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534988" algn="just"/>
            <a:r>
              <a:rPr lang="ru-RU" sz="3200" dirty="0" smtClean="0"/>
              <a:t>Серьезным </a:t>
            </a:r>
            <a:r>
              <a:rPr lang="ru-RU" sz="3200" dirty="0"/>
              <a:t>последствием повреждений линии связи может стать фрагментация сети, когда множество узлов разбивается на группы внутри которых есть связь, а коммуникации между группами невозможны. В такой ситуации сложно обеспечить доступ к данным системы, сохраняя их непротиворечивость.</a:t>
            </a:r>
          </a:p>
          <a:p>
            <a:pPr indent="534988" algn="just"/>
            <a:r>
              <a:rPr lang="ru-RU" sz="3200" dirty="0" smtClean="0"/>
              <a:t>Протоколы </a:t>
            </a:r>
            <a:r>
              <a:rPr lang="ru-RU" sz="3200" dirty="0"/>
              <a:t>распределенных СУБД должны уметь реагировать на подобные неопределенные ситуации.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Надежность в распределенных БД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3"/>
          <p:cNvSpPr>
            <a:spLocks noChangeArrowheads="1"/>
          </p:cNvSpPr>
          <p:nvPr/>
        </p:nvSpPr>
        <p:spPr bwMode="auto">
          <a:xfrm>
            <a:off x="308406" y="1628800"/>
            <a:ext cx="8512065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534988" algn="just"/>
            <a:r>
              <a:rPr lang="ru-RU" sz="3200" dirty="0" smtClean="0"/>
              <a:t>Протоколы </a:t>
            </a:r>
            <a:r>
              <a:rPr lang="ru-RU" sz="3200" dirty="0"/>
              <a:t>обеспечения надежности поддерживают два свойства транзакций: атомарность и долговечность. </a:t>
            </a:r>
          </a:p>
          <a:p>
            <a:pPr indent="534988" algn="just"/>
            <a:r>
              <a:rPr lang="ru-RU" sz="3200" dirty="0" smtClean="0"/>
              <a:t>Атомарность </a:t>
            </a:r>
            <a:r>
              <a:rPr lang="ru-RU" sz="3200" dirty="0"/>
              <a:t>означает, что выполняются либо все действия транзакции, либо не выполняется ни одно. </a:t>
            </a:r>
          </a:p>
          <a:p>
            <a:pPr indent="534988" algn="just"/>
            <a:r>
              <a:rPr lang="ru-RU" sz="3200" dirty="0" smtClean="0"/>
              <a:t>Долговечность </a:t>
            </a:r>
            <a:r>
              <a:rPr lang="ru-RU" sz="3200" dirty="0"/>
              <a:t>означает, что результат успешно завершенной (зафиксированной) транзакции сохраняется даже при последующих сбоях.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Надежность в распределенных БД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3" name="Rectangle 5"/>
          <p:cNvSpPr>
            <a:spLocks noChangeArrowheads="1"/>
          </p:cNvSpPr>
          <p:nvPr/>
        </p:nvSpPr>
        <p:spPr bwMode="auto">
          <a:xfrm>
            <a:off x="323528" y="1798945"/>
            <a:ext cx="849788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534988" algn="just"/>
            <a:r>
              <a:rPr lang="ru-RU" sz="3200" dirty="0"/>
              <a:t>Для обеспечения атомарности и долговечности необходимы </a:t>
            </a:r>
            <a:r>
              <a:rPr lang="ru-RU" sz="3200" i="1" dirty="0"/>
              <a:t>протоколы атомарной фиксации</a:t>
            </a:r>
            <a:r>
              <a:rPr lang="ru-RU" sz="3200" dirty="0"/>
              <a:t> и </a:t>
            </a:r>
            <a:r>
              <a:rPr lang="ru-RU" sz="3200" i="1" dirty="0"/>
              <a:t>протоколы распределенного восстановления.</a:t>
            </a:r>
            <a:r>
              <a:rPr lang="ru-RU" sz="3200" dirty="0"/>
              <a:t>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Надежность в распределенных БД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14338" name="Picture 2" descr="http://www.ze.com/media/stock/solutions/multiple_databas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19618" r="15519" b="26774"/>
          <a:stretch/>
        </p:blipFill>
        <p:spPr bwMode="auto">
          <a:xfrm>
            <a:off x="1547664" y="4005064"/>
            <a:ext cx="5976664" cy="2588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6" name="Rectangle 4"/>
          <p:cNvSpPr>
            <a:spLocks noChangeArrowheads="1"/>
          </p:cNvSpPr>
          <p:nvPr/>
        </p:nvSpPr>
        <p:spPr bwMode="auto">
          <a:xfrm>
            <a:off x="324163" y="1916832"/>
            <a:ext cx="84963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534988" algn="just"/>
            <a:r>
              <a:rPr lang="ru-RU" sz="3200" dirty="0"/>
              <a:t>Наиболее популярным из протоколов атомарной фиксации является протокол двухфазовой фиксации транзакций (2PC - 2 </a:t>
            </a:r>
            <a:r>
              <a:rPr lang="ru-RU" sz="3200" dirty="0" err="1"/>
              <a:t>Phase</a:t>
            </a:r>
            <a:r>
              <a:rPr lang="ru-RU" sz="3200" dirty="0"/>
              <a:t> </a:t>
            </a:r>
            <a:r>
              <a:rPr lang="ru-RU" sz="3200" dirty="0" err="1"/>
              <a:t>Commit</a:t>
            </a:r>
            <a:r>
              <a:rPr lang="ru-RU" sz="3200" dirty="0"/>
              <a:t>).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Надежность в распределенных БД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15362" name="Picture 2" descr="http://www.premiumpsd.com/wp-content/uploads/2011/03/Database_Transfer_icon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965" y="4122950"/>
            <a:ext cx="6264696" cy="2479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318992" y="1700808"/>
            <a:ext cx="850148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534988" algn="just"/>
            <a:r>
              <a:rPr lang="ru-RU" sz="3200" dirty="0"/>
              <a:t>2PC опирается на следующие фундаментальные правила.</a:t>
            </a:r>
          </a:p>
          <a:p>
            <a:pPr indent="534988" algn="just"/>
            <a:r>
              <a:rPr lang="ru-RU" sz="3200" dirty="0"/>
              <a:t>1. Если хотя бы один узел отказывается зафиксировать транзакцию, то распределенная транзакция прерывается на всех участвующих в ней узлах. </a:t>
            </a:r>
          </a:p>
          <a:p>
            <a:pPr indent="534988" algn="just"/>
            <a:r>
              <a:rPr lang="ru-RU" sz="3200" dirty="0"/>
              <a:t>2. Если все узлы голосуют за фиксацию транзакции, то она фиксируется на всех участвующих в ней узлах.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Надежность в распределенных БД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4" name="Picture 4" descr="Untitle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3414"/>
            <a:ext cx="8568952" cy="49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Надежность в распределенных БД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8" name="Rectangle 4"/>
          <p:cNvSpPr>
            <a:spLocks noChangeArrowheads="1"/>
          </p:cNvSpPr>
          <p:nvPr/>
        </p:nvSpPr>
        <p:spPr bwMode="auto">
          <a:xfrm>
            <a:off x="274180" y="1628800"/>
            <a:ext cx="8618299" cy="484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534988" algn="just"/>
            <a:r>
              <a:rPr lang="ru-RU" sz="2800" dirty="0" smtClean="0"/>
              <a:t>Важной </a:t>
            </a:r>
            <a:r>
              <a:rPr lang="ru-RU" sz="2800" dirty="0"/>
              <a:t>характеристикой протокола 2PC является его </a:t>
            </a:r>
            <a:r>
              <a:rPr lang="ru-RU" sz="2800" i="1" dirty="0"/>
              <a:t>блокирующий</a:t>
            </a:r>
            <a:r>
              <a:rPr lang="ru-RU" sz="2800" dirty="0"/>
              <a:t> характер. Отказы могут происходить на стадии фиксации транзакции. </a:t>
            </a:r>
            <a:r>
              <a:rPr lang="en-US" sz="2800" dirty="0"/>
              <a:t>E</a:t>
            </a:r>
            <a:r>
              <a:rPr lang="ru-RU" sz="2800" dirty="0" err="1"/>
              <a:t>динственный</a:t>
            </a:r>
            <a:r>
              <a:rPr lang="ru-RU" sz="2800" dirty="0"/>
              <a:t> способом выявления сбоев служит установка таймаутов при ожидание сообщения. Если время ожидания исчерпывается, то ожидавший сообщения процесс (координатор или участник) следует </a:t>
            </a:r>
            <a:r>
              <a:rPr lang="ru-RU" sz="2800" b="1" dirty="0"/>
              <a:t>протоколу </a:t>
            </a:r>
            <a:r>
              <a:rPr lang="ru-RU" sz="2800" b="1" dirty="0" err="1"/>
              <a:t>терминирования</a:t>
            </a:r>
            <a:r>
              <a:rPr lang="ru-RU" sz="2800" b="1" dirty="0"/>
              <a:t> (</a:t>
            </a:r>
            <a:r>
              <a:rPr lang="ru-RU" sz="2800" b="1" dirty="0" err="1"/>
              <a:t>termination</a:t>
            </a:r>
            <a:r>
              <a:rPr lang="ru-RU" sz="2800" b="1" dirty="0"/>
              <a:t> </a:t>
            </a:r>
            <a:r>
              <a:rPr lang="ru-RU" sz="2800" b="1" dirty="0" err="1"/>
              <a:t>protocol</a:t>
            </a:r>
            <a:r>
              <a:rPr lang="ru-RU" sz="2800" b="1" dirty="0"/>
              <a:t>)</a:t>
            </a:r>
            <a:r>
              <a:rPr lang="ru-RU" sz="2800" dirty="0"/>
              <a:t>, который предписывает, что нужно делать с транзакцией, находящейся середине процесса фиксации.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Надежность в распределенных БД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323528" y="1603271"/>
            <a:ext cx="8568952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534988" algn="just"/>
            <a:r>
              <a:rPr lang="ru-RU" sz="3200" i="1" dirty="0" smtClean="0"/>
              <a:t>Распределенную </a:t>
            </a:r>
            <a:r>
              <a:rPr lang="ru-RU" sz="3200" i="1" dirty="0"/>
              <a:t>базу данных</a:t>
            </a:r>
            <a:r>
              <a:rPr lang="ru-RU" sz="3200" dirty="0"/>
              <a:t> (РБД) (DDB - </a:t>
            </a:r>
            <a:r>
              <a:rPr lang="ru-RU" sz="3200" dirty="0" err="1"/>
              <a:t>distributed</a:t>
            </a:r>
            <a:r>
              <a:rPr lang="ru-RU" sz="3200" dirty="0"/>
              <a:t> </a:t>
            </a:r>
            <a:r>
              <a:rPr lang="ru-RU" sz="3200" dirty="0" err="1"/>
              <a:t>database</a:t>
            </a:r>
            <a:r>
              <a:rPr lang="ru-RU" sz="3200" dirty="0"/>
              <a:t>) можно рассматривать как слабосвязанную сетевую структуру, узлы которой представляют собой локальные базы данных. Связи между узлами представляют собой потоки тиражируемых данных. </a:t>
            </a:r>
          </a:p>
          <a:p>
            <a:pPr indent="534988" algn="just"/>
            <a:r>
              <a:rPr lang="ru-RU" sz="3200" dirty="0" smtClean="0"/>
              <a:t>Топология </a:t>
            </a:r>
            <a:r>
              <a:rPr lang="ru-RU" sz="3200" dirty="0"/>
              <a:t>РБД определяется направленностью потоков тиражирования данных - возможны варианты иерархии и структур типа </a:t>
            </a:r>
            <a:r>
              <a:rPr lang="ru-RU" sz="3200" dirty="0" smtClean="0"/>
              <a:t>«звезда» </a:t>
            </a:r>
            <a:r>
              <a:rPr lang="ru-RU" sz="3200" dirty="0"/>
              <a:t>и т.д.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Распределенные БД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1" name="Rectangle 3"/>
          <p:cNvSpPr>
            <a:spLocks noChangeArrowheads="1"/>
          </p:cNvSpPr>
          <p:nvPr/>
        </p:nvSpPr>
        <p:spPr bwMode="auto">
          <a:xfrm>
            <a:off x="326210" y="1700808"/>
            <a:ext cx="8496300" cy="477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534988" algn="just"/>
            <a:r>
              <a:rPr lang="ru-RU" sz="2500" dirty="0" smtClean="0"/>
              <a:t>Неблокирующий </a:t>
            </a:r>
            <a:r>
              <a:rPr lang="ru-RU" sz="2500" dirty="0"/>
              <a:t>протокол фиксации – это такой протокол, терминирующая часть которого при любых обстоятельствах способна определить, что делать с транзакцией в случае сбоя. При использовании 2PC, если в период сбора голосов сбой происходит и на координирующем узле, и на одном из участников, оставшиеся узлы не способны решить между собой судьбу транзакции и вынуждены оставаться в заблокированном состоянии, пока не восстановится либо координатор, либо отказавший участник. В этот период невозможно снять установленные транзакцией блокировки, что снижает доступность базы данных.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Надежность в распределенных БД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5" name="Rectangle 3"/>
          <p:cNvSpPr>
            <a:spLocks noChangeArrowheads="1"/>
          </p:cNvSpPr>
          <p:nvPr/>
        </p:nvSpPr>
        <p:spPr bwMode="auto">
          <a:xfrm>
            <a:off x="287846" y="1772816"/>
            <a:ext cx="84963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534988" algn="just"/>
            <a:r>
              <a:rPr lang="ru-RU" sz="3200" dirty="0" smtClean="0"/>
              <a:t>Обратной </a:t>
            </a:r>
            <a:r>
              <a:rPr lang="ru-RU" sz="3200" dirty="0"/>
              <a:t>стороной </a:t>
            </a:r>
            <a:r>
              <a:rPr lang="ru-RU" sz="3200" dirty="0" err="1"/>
              <a:t>терминирования</a:t>
            </a:r>
            <a:r>
              <a:rPr lang="ru-RU" sz="3200" dirty="0"/>
              <a:t> является восстановление. Протокол восстановления должен принять решение о том, как следует поступить с транзакцией, которую координировал узел. Возможны следующие случаи.</a:t>
            </a:r>
          </a:p>
          <a:p>
            <a:pPr indent="534988" algn="just"/>
            <a:r>
              <a:rPr lang="ru-RU" sz="3200" dirty="0"/>
              <a:t>1. Сбой координатора произошел до начала процедуры фиксации. Тогда он может начать процесс фиксации после восстановления.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Надежность в распределенных БД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9" name="Rectangle 3"/>
          <p:cNvSpPr>
            <a:spLocks noChangeArrowheads="1"/>
          </p:cNvSpPr>
          <p:nvPr/>
        </p:nvSpPr>
        <p:spPr bwMode="auto">
          <a:xfrm>
            <a:off x="343811" y="1700808"/>
            <a:ext cx="84963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534988" algn="just"/>
            <a:r>
              <a:rPr lang="ru-RU" sz="3000" dirty="0"/>
              <a:t>2. Координатор отказал, находясь в состоянии готовности. Это значит, что он уже разослал команду </a:t>
            </a:r>
            <a:r>
              <a:rPr lang="ru-RU" sz="3000" dirty="0" smtClean="0"/>
              <a:t>«приготовиться». </a:t>
            </a:r>
            <a:r>
              <a:rPr lang="ru-RU" sz="3000" dirty="0"/>
              <a:t>После восстановления координатор может перезапустить процедуру фиксации и снова разослать участникам команду </a:t>
            </a:r>
            <a:r>
              <a:rPr lang="ru-RU" sz="3000" dirty="0" smtClean="0"/>
              <a:t>«приготовиться». </a:t>
            </a:r>
            <a:r>
              <a:rPr lang="ru-RU" sz="3000" dirty="0"/>
              <a:t>Если участники уже завершили транзакцию, то они сообщают об этом координатору. Если они были заблокированы, то могут вновь отослать координатору свои голоса и возобновить процесс фиксации.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Надежность в распределенных БД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3" name="Rectangle 3"/>
          <p:cNvSpPr>
            <a:spLocks noChangeArrowheads="1"/>
          </p:cNvSpPr>
          <p:nvPr/>
        </p:nvSpPr>
        <p:spPr bwMode="auto">
          <a:xfrm>
            <a:off x="323528" y="1772816"/>
            <a:ext cx="84963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534988" algn="just"/>
            <a:r>
              <a:rPr lang="ru-RU" sz="3200" dirty="0"/>
              <a:t>3. Сбой произошел после того, как координатор сообщил участникам о глобальном решении и завершил транзакцию. В этом случае ничего делать не нужно.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Надежность в распределенных БД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16386" name="Picture 2" descr="http://www.dreamstime.com/server-database-concept-thumb181038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821384"/>
            <a:ext cx="5256584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8" name="Rectangle 4"/>
          <p:cNvSpPr>
            <a:spLocks noChangeArrowheads="1"/>
          </p:cNvSpPr>
          <p:nvPr/>
        </p:nvSpPr>
        <p:spPr bwMode="auto">
          <a:xfrm>
            <a:off x="323528" y="1628800"/>
            <a:ext cx="8569325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534988" algn="just"/>
            <a:r>
              <a:rPr lang="ru-RU" sz="3200" dirty="0"/>
              <a:t>В контексте распределенных баз данных </a:t>
            </a:r>
            <a:r>
              <a:rPr lang="ru-RU" sz="3200" dirty="0" err="1"/>
              <a:t>межоперабельность</a:t>
            </a:r>
            <a:r>
              <a:rPr lang="ru-RU" sz="3200" dirty="0"/>
              <a:t> означает две вещи. </a:t>
            </a:r>
          </a:p>
          <a:p>
            <a:pPr indent="534988" algn="just"/>
            <a:r>
              <a:rPr lang="ru-RU" sz="3200" dirty="0" smtClean="0"/>
              <a:t>Во-первых</a:t>
            </a:r>
            <a:r>
              <a:rPr lang="ru-RU" sz="3200" dirty="0"/>
              <a:t>,  это качество, позволяющее обмениваться данными между базами данных различных поставщиков.</a:t>
            </a:r>
          </a:p>
          <a:p>
            <a:pPr indent="534988" algn="just"/>
            <a:r>
              <a:rPr lang="ru-RU" sz="3200" dirty="0" smtClean="0"/>
              <a:t>Во-вторых</a:t>
            </a:r>
            <a:r>
              <a:rPr lang="ru-RU" sz="3200" dirty="0"/>
              <a:t>, это возможность некоторого унифицированного доступа к данным в DDB из приложения. Возможны как универсальные решения (стандарт ODBC), так и специализированные подходы.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528" y="404664"/>
            <a:ext cx="84249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Межоперабельность</a:t>
            </a: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</a:p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распределенных БД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2" name="Rectangle 4"/>
          <p:cNvSpPr>
            <a:spLocks noChangeArrowheads="1"/>
          </p:cNvSpPr>
          <p:nvPr/>
        </p:nvSpPr>
        <p:spPr bwMode="auto">
          <a:xfrm>
            <a:off x="323528" y="1580594"/>
            <a:ext cx="8568952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534988" algn="just"/>
            <a:r>
              <a:rPr lang="ru-RU" sz="3200" dirty="0" smtClean="0"/>
              <a:t>Если </a:t>
            </a:r>
            <a:r>
              <a:rPr lang="ru-RU" sz="3200" dirty="0"/>
              <a:t>множество пользователей одновременно осуществляют доступ (на чтение и запись) к РБД, то для поддержания согласованного состояния данных необходимо обеспечить синхронизацию доступа. </a:t>
            </a:r>
          </a:p>
          <a:p>
            <a:pPr indent="534988" algn="just"/>
            <a:r>
              <a:rPr lang="ru-RU" sz="3200" dirty="0" smtClean="0"/>
              <a:t>Синхронизация </a:t>
            </a:r>
            <a:r>
              <a:rPr lang="ru-RU" sz="3200" dirty="0"/>
              <a:t>достигается путем применения алгоритмов управления одновременным доступом, гарантирующих критерии корректности, такие как </a:t>
            </a:r>
            <a:r>
              <a:rPr lang="ru-RU" sz="3200" dirty="0" err="1"/>
              <a:t>сериализуемость</a:t>
            </a:r>
            <a:r>
              <a:rPr lang="ru-RU" sz="3200" dirty="0"/>
              <a:t>.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Управление доступом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3"/>
          <p:cNvSpPr>
            <a:spLocks noChangeArrowheads="1"/>
          </p:cNvSpPr>
          <p:nvPr/>
        </p:nvSpPr>
        <p:spPr bwMode="auto">
          <a:xfrm>
            <a:off x="323602" y="1700808"/>
            <a:ext cx="849687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534988" algn="just"/>
            <a:r>
              <a:rPr lang="ru-RU" sz="3200" dirty="0"/>
              <a:t>Алгоритмы управления одновременным доступом обеспечивают свойство изолированности выполнения транзакций, которое заключается в том, что результат транзакции не может зависеть от других параллельно выполняемых транзакций.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Управление доступом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17410" name="Picture 2" descr="http://www.teamshatter.com/wp-content/uploads/2012/05/laptops-database_11581173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7" b="22008"/>
          <a:stretch/>
        </p:blipFill>
        <p:spPr bwMode="auto">
          <a:xfrm>
            <a:off x="1373460" y="4869160"/>
            <a:ext cx="6438900" cy="1741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9" name="Rectangle 3"/>
          <p:cNvSpPr>
            <a:spLocks noChangeArrowheads="1"/>
          </p:cNvSpPr>
          <p:nvPr/>
        </p:nvSpPr>
        <p:spPr bwMode="auto">
          <a:xfrm>
            <a:off x="323602" y="1845399"/>
            <a:ext cx="8568878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534988" algn="just"/>
            <a:r>
              <a:rPr lang="ru-RU" sz="3200" dirty="0"/>
              <a:t>Наиболее популярные алгоритмы управления одновременным доступом основаны на механизме блокировок. В такой схеме всякий раз, когда транзакция пытается получить доступ к какой-либо единице памяти (как правило, странице), на эту единицу накладывается блокировка в одном из режимов - разделяемом или исключительном.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Управление доступом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3"/>
          <p:cNvSpPr>
            <a:spLocks noChangeArrowheads="1"/>
          </p:cNvSpPr>
          <p:nvPr/>
        </p:nvSpPr>
        <p:spPr bwMode="auto">
          <a:xfrm>
            <a:off x="323602" y="1772816"/>
            <a:ext cx="849687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534988" algn="just"/>
            <a:r>
              <a:rPr lang="ru-RU" sz="3200" dirty="0"/>
              <a:t>В алгоритмах, основанных на блокировании применяется один из трех методов:</a:t>
            </a:r>
          </a:p>
          <a:p>
            <a:pPr indent="534988" algn="just"/>
            <a:r>
              <a:rPr lang="ru-RU" sz="3200" dirty="0" smtClean="0"/>
              <a:t>- централизованное блокирование;</a:t>
            </a:r>
            <a:endParaRPr lang="ru-RU" sz="3200" dirty="0"/>
          </a:p>
          <a:p>
            <a:pPr indent="534988" algn="just"/>
            <a:r>
              <a:rPr lang="ru-RU" sz="3200" dirty="0" smtClean="0"/>
              <a:t>- блокирование </a:t>
            </a:r>
            <a:r>
              <a:rPr lang="ru-RU" sz="3200" dirty="0"/>
              <a:t>первичной </a:t>
            </a:r>
            <a:r>
              <a:rPr lang="ru-RU" sz="3200" dirty="0" smtClean="0"/>
              <a:t>копии;</a:t>
            </a:r>
            <a:endParaRPr lang="ru-RU" sz="3200" dirty="0"/>
          </a:p>
          <a:p>
            <a:pPr indent="534988" algn="just"/>
            <a:r>
              <a:rPr lang="ru-RU" sz="3200" dirty="0" smtClean="0"/>
              <a:t>- распределенное </a:t>
            </a:r>
            <a:r>
              <a:rPr lang="ru-RU" sz="3200" dirty="0"/>
              <a:t>блокирование.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Управление доступом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5" name="Picture 2" descr="http://www.xappsoftware.com/wordpress/wp-content/uploads/2012/04/datab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93096"/>
            <a:ext cx="2332127" cy="23321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Rectangle 3"/>
          <p:cNvSpPr>
            <a:spLocks noChangeArrowheads="1"/>
          </p:cNvSpPr>
          <p:nvPr/>
        </p:nvSpPr>
        <p:spPr bwMode="auto">
          <a:xfrm>
            <a:off x="395288" y="1829306"/>
            <a:ext cx="842486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534988" algn="just"/>
            <a:r>
              <a:rPr lang="ru-RU" sz="3200" dirty="0"/>
              <a:t>Общий побочный эффект всех алгоритмов управления одновременным доступом посредством блокирования – возможность </a:t>
            </a:r>
            <a:r>
              <a:rPr lang="ru-RU" sz="3200" b="1" dirty="0"/>
              <a:t>тупиковых ситуаций (</a:t>
            </a:r>
            <a:r>
              <a:rPr lang="ru-RU" sz="3200" b="1" dirty="0" err="1"/>
              <a:t>deadlock</a:t>
            </a:r>
            <a:r>
              <a:rPr lang="ru-RU" sz="3200" b="1" dirty="0"/>
              <a:t>)</a:t>
            </a:r>
            <a:r>
              <a:rPr lang="ru-RU" sz="3200" dirty="0"/>
              <a:t>. Задача обнаружения и преодоления тупиков особенно сложна в распределенных системах.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Управление доступом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5" name="Picture 2" descr="http://www.marblewebsites.co.uk/images/datab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97152"/>
            <a:ext cx="2119713" cy="187220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323528" y="1916832"/>
            <a:ext cx="849694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534988" algn="just"/>
            <a:r>
              <a:rPr lang="ru-RU" sz="3200" i="1" dirty="0"/>
              <a:t>Система управления распределенной базой данных</a:t>
            </a:r>
            <a:r>
              <a:rPr lang="ru-RU" sz="3200" dirty="0"/>
              <a:t> определяется как программная система, которая позволяет управлять базой данных таким образом, чтобы ее </a:t>
            </a:r>
            <a:r>
              <a:rPr lang="ru-RU" sz="3200" dirty="0" err="1"/>
              <a:t>распределенность</a:t>
            </a:r>
            <a:r>
              <a:rPr lang="ru-RU" sz="3200" dirty="0"/>
              <a:t> была прозрачна для пользователей.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Распределенные БД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2052" name="Picture 4" descr="http://trevog.net/upload/iblock/83f/kommuta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33" y="4489578"/>
            <a:ext cx="3024336" cy="2168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ChangeArrowheads="1"/>
          </p:cNvSpPr>
          <p:nvPr/>
        </p:nvSpPr>
        <p:spPr bwMode="auto">
          <a:xfrm>
            <a:off x="0" y="4762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ru-RU" sz="3600" b="1" dirty="0"/>
          </a:p>
        </p:txBody>
      </p:sp>
      <p:sp>
        <p:nvSpPr>
          <p:cNvPr id="273411" name="Rectangle 3"/>
          <p:cNvSpPr>
            <a:spLocks noChangeArrowheads="1"/>
          </p:cNvSpPr>
          <p:nvPr/>
        </p:nvSpPr>
        <p:spPr bwMode="auto">
          <a:xfrm>
            <a:off x="310454" y="1712997"/>
            <a:ext cx="851001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534988" algn="just"/>
            <a:r>
              <a:rPr lang="ru-RU" sz="3200" i="1" u="sng" dirty="0"/>
              <a:t>Обработка запроса</a:t>
            </a:r>
            <a:r>
              <a:rPr lang="ru-RU" sz="3200" dirty="0"/>
              <a:t> </a:t>
            </a:r>
            <a:r>
              <a:rPr lang="ru-RU" sz="3200" b="1" dirty="0"/>
              <a:t>-</a:t>
            </a:r>
            <a:r>
              <a:rPr lang="ru-RU" sz="3200" dirty="0"/>
              <a:t> это процесс трансляции декларативного определения запроса в операции манипулирования данными низкого уровня. Стандартным языком запросов, поддерживаемым современными СУБД, является SQL. </a:t>
            </a:r>
          </a:p>
          <a:p>
            <a:pPr indent="534988" algn="just"/>
            <a:r>
              <a:rPr lang="ru-RU" sz="3200" i="1" u="sng" dirty="0"/>
              <a:t>Оптимизация запроса</a:t>
            </a:r>
            <a:r>
              <a:rPr lang="ru-RU" sz="3200" b="1" dirty="0"/>
              <a:t> -</a:t>
            </a:r>
            <a:r>
              <a:rPr lang="ru-RU" sz="3200" dirty="0"/>
              <a:t> это процедура выбора «наилучшей» стратегии для реализации запроса из множества альтернатив.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Обработка и оптимизация запросов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5" name="Rectangle 3"/>
          <p:cNvSpPr>
            <a:spLocks noChangeArrowheads="1"/>
          </p:cNvSpPr>
          <p:nvPr/>
        </p:nvSpPr>
        <p:spPr bwMode="auto">
          <a:xfrm>
            <a:off x="302210" y="1916832"/>
            <a:ext cx="851826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534988" algn="just"/>
            <a:r>
              <a:rPr lang="ru-RU" sz="3200" dirty="0"/>
              <a:t>Для централизованной СУБД весь процесс состоит обычно из двух шагов: </a:t>
            </a:r>
          </a:p>
          <a:p>
            <a:pPr indent="534988" algn="just"/>
            <a:r>
              <a:rPr lang="ru-RU" sz="3200" i="1" dirty="0" smtClean="0"/>
              <a:t>1. декомпозиции запроса</a:t>
            </a:r>
            <a:r>
              <a:rPr lang="ru-RU" sz="3200" dirty="0"/>
              <a:t>;</a:t>
            </a:r>
          </a:p>
          <a:p>
            <a:pPr indent="534988" algn="just"/>
            <a:r>
              <a:rPr lang="ru-RU" sz="3200" i="1" dirty="0" smtClean="0"/>
              <a:t>2. оптимизации </a:t>
            </a:r>
            <a:r>
              <a:rPr lang="ru-RU" sz="3200" i="1" dirty="0"/>
              <a:t>запроса.</a:t>
            </a:r>
            <a:r>
              <a:rPr lang="ru-RU" sz="3200" dirty="0"/>
              <a:t>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Обработка и оптимизация запросов</a:t>
            </a:r>
          </a:p>
        </p:txBody>
      </p:sp>
      <p:pic>
        <p:nvPicPr>
          <p:cNvPr id="20482" name="Picture 2" descr="http://www.influxideas.com/web%20development/database%20de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0" t="34721" r="35345" b="30557"/>
          <a:stretch/>
        </p:blipFill>
        <p:spPr bwMode="auto">
          <a:xfrm>
            <a:off x="2555776" y="4157180"/>
            <a:ext cx="3672408" cy="2440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9" name="Rectangle 3"/>
          <p:cNvSpPr>
            <a:spLocks noChangeArrowheads="1"/>
          </p:cNvSpPr>
          <p:nvPr/>
        </p:nvSpPr>
        <p:spPr bwMode="auto">
          <a:xfrm>
            <a:off x="368292" y="2132856"/>
            <a:ext cx="8424862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534988" algn="just"/>
            <a:r>
              <a:rPr lang="ru-RU" sz="3200" i="1" u="sng" dirty="0"/>
              <a:t>Декомпозиция запроса</a:t>
            </a:r>
            <a:r>
              <a:rPr lang="ru-RU" sz="3200" dirty="0"/>
              <a:t> - это трансляция его с языка SQL в выражение реляционной алгебры. В ходе декомпозиции запрос подвергается семантическому анализу; при этом некорректные запросы отвергаются, а корректные упрощаются. Упрощенный запрос преобразуется в алгебраическую </a:t>
            </a:r>
            <a:r>
              <a:rPr lang="ru-RU" sz="3200" dirty="0" smtClean="0"/>
              <a:t>форму. </a:t>
            </a:r>
            <a:endParaRPr lang="ru-RU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Обработка и оптимизация запросов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3" name="Rectangle 3"/>
          <p:cNvSpPr>
            <a:spLocks noChangeArrowheads="1"/>
          </p:cNvSpPr>
          <p:nvPr/>
        </p:nvSpPr>
        <p:spPr bwMode="auto">
          <a:xfrm>
            <a:off x="395288" y="3367088"/>
            <a:ext cx="84248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endParaRPr lang="ru-RU" sz="3200"/>
          </a:p>
        </p:txBody>
      </p:sp>
      <p:sp>
        <p:nvSpPr>
          <p:cNvPr id="276484" name="Rectangle 4"/>
          <p:cNvSpPr>
            <a:spLocks noChangeArrowheads="1"/>
          </p:cNvSpPr>
          <p:nvPr/>
        </p:nvSpPr>
        <p:spPr bwMode="auto">
          <a:xfrm>
            <a:off x="323850" y="1930588"/>
            <a:ext cx="84963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534988" algn="just"/>
            <a:r>
              <a:rPr lang="ru-RU" sz="3200" dirty="0"/>
              <a:t>Для заданного SQL-запроса существует более чем одно алгебраическое представление, причем некоторые из них могут быть </a:t>
            </a:r>
            <a:r>
              <a:rPr lang="ru-RU" sz="3200" dirty="0" smtClean="0"/>
              <a:t>«лучше» </a:t>
            </a:r>
            <a:r>
              <a:rPr lang="ru-RU" sz="3200" dirty="0"/>
              <a:t>других. </a:t>
            </a:r>
            <a:r>
              <a:rPr lang="ru-RU" sz="3200" dirty="0" smtClean="0"/>
              <a:t>«Качество» </a:t>
            </a:r>
            <a:r>
              <a:rPr lang="ru-RU" sz="3200" dirty="0"/>
              <a:t>алгебраического выражения определяется исходя из объема затрат, необходимых для его вычисления. Процесс поиска лучшего представления называется </a:t>
            </a:r>
            <a:r>
              <a:rPr lang="ru-RU" sz="3200" i="1" u="sng" dirty="0"/>
              <a:t>оптимизацией запросов</a:t>
            </a:r>
            <a:r>
              <a:rPr lang="ru-RU" sz="3200" dirty="0"/>
              <a:t>.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Обработка и оптимизация запросов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1" name="Rectangle 3"/>
          <p:cNvSpPr>
            <a:spLocks noChangeArrowheads="1"/>
          </p:cNvSpPr>
          <p:nvPr/>
        </p:nvSpPr>
        <p:spPr bwMode="auto">
          <a:xfrm>
            <a:off x="395288" y="3367088"/>
            <a:ext cx="84248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endParaRPr lang="ru-RU" sz="3200"/>
          </a:p>
        </p:txBody>
      </p:sp>
      <p:sp>
        <p:nvSpPr>
          <p:cNvPr id="278532" name="Rectangle 4"/>
          <p:cNvSpPr>
            <a:spLocks noChangeArrowheads="1"/>
          </p:cNvSpPr>
          <p:nvPr/>
        </p:nvSpPr>
        <p:spPr bwMode="auto">
          <a:xfrm>
            <a:off x="323850" y="1700808"/>
            <a:ext cx="84963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534988" algn="just"/>
            <a:r>
              <a:rPr lang="ru-RU" sz="3200" dirty="0"/>
              <a:t>В распределенной СУБД между шагами декомпозиции и оптимизации запроса включаются еще два действия: </a:t>
            </a:r>
          </a:p>
          <a:p>
            <a:pPr indent="534988" algn="just"/>
            <a:r>
              <a:rPr lang="ru-RU" sz="3200" i="1" dirty="0" smtClean="0"/>
              <a:t>1. локализация данных</a:t>
            </a:r>
            <a:r>
              <a:rPr lang="ru-RU" sz="3200" dirty="0"/>
              <a:t>;</a:t>
            </a:r>
          </a:p>
          <a:p>
            <a:pPr indent="534988" algn="just"/>
            <a:r>
              <a:rPr lang="ru-RU" sz="3200" i="1" dirty="0" smtClean="0"/>
              <a:t>2. глобальная </a:t>
            </a:r>
            <a:r>
              <a:rPr lang="ru-RU" sz="3200" i="1" dirty="0"/>
              <a:t>оптимизация запроса.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Обработка и оптимизация запросов</a:t>
            </a:r>
          </a:p>
        </p:txBody>
      </p:sp>
      <p:pic>
        <p:nvPicPr>
          <p:cNvPr id="21506" name="Picture 2" descr="http://www.presentermedia.com/files/clipart/00010000/10068/database_array_md_w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9" b="19679"/>
          <a:stretch/>
        </p:blipFill>
        <p:spPr bwMode="auto">
          <a:xfrm>
            <a:off x="2490192" y="4293096"/>
            <a:ext cx="3810000" cy="2328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Rectangle 3"/>
          <p:cNvSpPr>
            <a:spLocks noChangeArrowheads="1"/>
          </p:cNvSpPr>
          <p:nvPr/>
        </p:nvSpPr>
        <p:spPr bwMode="auto">
          <a:xfrm>
            <a:off x="395288" y="3367088"/>
            <a:ext cx="84248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endParaRPr lang="ru-RU" sz="3200"/>
          </a:p>
        </p:txBody>
      </p:sp>
      <p:sp>
        <p:nvSpPr>
          <p:cNvPr id="279556" name="Rectangle 4"/>
          <p:cNvSpPr>
            <a:spLocks noChangeArrowheads="1"/>
          </p:cNvSpPr>
          <p:nvPr/>
        </p:nvSpPr>
        <p:spPr bwMode="auto">
          <a:xfrm>
            <a:off x="323850" y="1772816"/>
            <a:ext cx="84963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534988" algn="just"/>
            <a:r>
              <a:rPr lang="ru-RU" sz="3200" dirty="0"/>
              <a:t>Исходной информацией для локализации данных служит алгебраическое выражение, полученное на этапе декомпозиции запроса. В этом выражении фигурируют глобальные отношения без учета их фрагментации или распределения. Сущность данного шага заключается в том, чтобы локализовать участвующие в запросе данные, используя информацию об их распределении.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Обработка и оптимизация запросов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Rectangle 3"/>
          <p:cNvSpPr>
            <a:spLocks noChangeArrowheads="1"/>
          </p:cNvSpPr>
          <p:nvPr/>
        </p:nvSpPr>
        <p:spPr bwMode="auto">
          <a:xfrm>
            <a:off x="395288" y="3367088"/>
            <a:ext cx="84248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endParaRPr lang="ru-RU" sz="3200"/>
          </a:p>
        </p:txBody>
      </p:sp>
      <p:sp>
        <p:nvSpPr>
          <p:cNvPr id="277508" name="Rectangle 4"/>
          <p:cNvSpPr>
            <a:spLocks noChangeArrowheads="1"/>
          </p:cNvSpPr>
          <p:nvPr/>
        </p:nvSpPr>
        <p:spPr bwMode="auto">
          <a:xfrm>
            <a:off x="323528" y="1575615"/>
            <a:ext cx="8496622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534988" algn="just"/>
            <a:r>
              <a:rPr lang="ru-RU" sz="3200" dirty="0"/>
              <a:t>При этом выявляются фрагменты, реально участвующие в запросе, а запрос преобразуется к форме, где операции применяются уже не к глобальным отношениям, а к фрагментам. Это называется </a:t>
            </a:r>
            <a:r>
              <a:rPr lang="ru-RU" sz="3200" i="1" dirty="0"/>
              <a:t>программой локализации.</a:t>
            </a:r>
            <a:r>
              <a:rPr lang="ru-RU" sz="3200" dirty="0"/>
              <a:t> Как и в шаге декомпозиции, окончательный «хороший» фрагментный запрос может быть еще далек от оптимального; данный процесс лишь исключает </a:t>
            </a:r>
            <a:r>
              <a:rPr lang="ru-RU" sz="3200" dirty="0" smtClean="0"/>
              <a:t>«плохие» </a:t>
            </a:r>
            <a:r>
              <a:rPr lang="ru-RU" sz="3200" dirty="0"/>
              <a:t>алгебраические выражения.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Обработка и оптимизация запросов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9" name="Rectangle 3"/>
          <p:cNvSpPr>
            <a:spLocks noChangeArrowheads="1"/>
          </p:cNvSpPr>
          <p:nvPr/>
        </p:nvSpPr>
        <p:spPr bwMode="auto">
          <a:xfrm>
            <a:off x="395288" y="3367088"/>
            <a:ext cx="84248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endParaRPr lang="ru-RU" sz="3200"/>
          </a:p>
        </p:txBody>
      </p:sp>
      <p:sp>
        <p:nvSpPr>
          <p:cNvPr id="280580" name="Rectangle 4"/>
          <p:cNvSpPr>
            <a:spLocks noChangeArrowheads="1"/>
          </p:cNvSpPr>
          <p:nvPr/>
        </p:nvSpPr>
        <p:spPr bwMode="auto">
          <a:xfrm>
            <a:off x="323528" y="1916832"/>
            <a:ext cx="849662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534988" algn="just"/>
            <a:r>
              <a:rPr lang="ru-RU" sz="3200" dirty="0"/>
              <a:t>Цель глобальной оптимизации - найти стратегию выполнения запроса, близкую к оптимальной.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Обработка и оптимизация запросов</a:t>
            </a:r>
          </a:p>
        </p:txBody>
      </p:sp>
      <p:pic>
        <p:nvPicPr>
          <p:cNvPr id="22530" name="Picture 2" descr="http://www.sparkyhub.com/wp-content/uploads/2012/07/5-success-factors-for-database-tu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203" y="3580916"/>
            <a:ext cx="5918125" cy="3088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395288" y="3367088"/>
            <a:ext cx="84248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endParaRPr lang="ru-RU" sz="3200"/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323528" y="1772816"/>
            <a:ext cx="849662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534988" algn="just"/>
            <a:r>
              <a:rPr lang="ru-RU" sz="3200" dirty="0"/>
              <a:t>Оптимизатор запросов обычно представляется в виде трех компонентов: </a:t>
            </a:r>
          </a:p>
          <a:p>
            <a:pPr indent="534988" algn="just"/>
            <a:r>
              <a:rPr lang="ru-RU" sz="3200" dirty="0" smtClean="0"/>
              <a:t>- пространство поиска;</a:t>
            </a:r>
            <a:endParaRPr lang="ru-RU" sz="3200" dirty="0"/>
          </a:p>
          <a:p>
            <a:pPr indent="534988" algn="just"/>
            <a:r>
              <a:rPr lang="ru-RU" sz="3200" dirty="0" smtClean="0"/>
              <a:t>- модель стоимости; </a:t>
            </a:r>
            <a:endParaRPr lang="ru-RU" sz="3200" dirty="0"/>
          </a:p>
          <a:p>
            <a:pPr indent="534988" algn="just"/>
            <a:r>
              <a:rPr lang="ru-RU" sz="3200" dirty="0" smtClean="0"/>
              <a:t>- стратегия </a:t>
            </a:r>
            <a:r>
              <a:rPr lang="ru-RU" sz="3200" dirty="0"/>
              <a:t>поиска.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Обработка и оптимизация запросов</a:t>
            </a:r>
          </a:p>
        </p:txBody>
      </p:sp>
      <p:pic>
        <p:nvPicPr>
          <p:cNvPr id="23554" name="Picture 2" descr="https://encrypted-tbn1.gstatic.com/images?q=tbn:ANd9GcRugdjlbftrHMW35dEcrVFY0pb6_XsSYJva5sfIjC7sPPkyyC_u_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67088"/>
            <a:ext cx="3888432" cy="324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Rectangle 3"/>
          <p:cNvSpPr>
            <a:spLocks noChangeArrowheads="1"/>
          </p:cNvSpPr>
          <p:nvPr/>
        </p:nvSpPr>
        <p:spPr bwMode="auto">
          <a:xfrm>
            <a:off x="395288" y="3367088"/>
            <a:ext cx="84248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endParaRPr lang="ru-RU" sz="3200"/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323528" y="1822172"/>
            <a:ext cx="849662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534988" algn="just"/>
            <a:r>
              <a:rPr lang="ru-RU" sz="3200" i="1" dirty="0"/>
              <a:t>Пространство поиска -</a:t>
            </a:r>
            <a:r>
              <a:rPr lang="ru-RU" sz="3200" dirty="0"/>
              <a:t> это множество альтернативных планов выполнения исходного запроса. Планы эквивалентны в том смысле, что они дают один и тот же результат, но различаются порядком и способами выполнения отдельных операций.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Обработка и оптимизация запросов</a:t>
            </a:r>
          </a:p>
        </p:txBody>
      </p:sp>
      <p:pic>
        <p:nvPicPr>
          <p:cNvPr id="24578" name="Picture 2" descr="http://www.ixibo.com/wp-content/uploads/2011/07/Online-Digital-Photo-Datab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476" y="4509120"/>
            <a:ext cx="2078360" cy="207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323528" y="1772816"/>
            <a:ext cx="849694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534988" algn="just"/>
            <a:r>
              <a:rPr lang="ru-RU" sz="3200" dirty="0" smtClean="0"/>
              <a:t>В </a:t>
            </a:r>
            <a:r>
              <a:rPr lang="ru-RU" sz="3200" dirty="0"/>
              <a:t>РБД информация (данные) физически распределяется по локальным базам при помощи операции </a:t>
            </a:r>
            <a:r>
              <a:rPr lang="ru-RU" sz="3200" i="1" dirty="0"/>
              <a:t>фрагментации</a:t>
            </a:r>
            <a:r>
              <a:rPr lang="ru-RU" sz="3200" dirty="0"/>
              <a:t>. </a:t>
            </a:r>
          </a:p>
          <a:p>
            <a:pPr indent="534988" algn="just"/>
            <a:r>
              <a:rPr lang="ru-RU" sz="3200" dirty="0" smtClean="0"/>
              <a:t>За </a:t>
            </a:r>
            <a:r>
              <a:rPr lang="ru-RU" sz="3200" dirty="0"/>
              <a:t>счет фрагментации данные приближаются к месту их наиболее интенсивного использования, что потенциально снижает затраты на пересылки; уменьшаются также размеры отношений, участвующих в пользовательских запросах.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Распределенные БД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1" name="Rectangle 3"/>
          <p:cNvSpPr>
            <a:spLocks noChangeArrowheads="1"/>
          </p:cNvSpPr>
          <p:nvPr/>
        </p:nvSpPr>
        <p:spPr bwMode="auto">
          <a:xfrm>
            <a:off x="395288" y="3367088"/>
            <a:ext cx="84248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endParaRPr lang="ru-RU" sz="3200"/>
          </a:p>
        </p:txBody>
      </p:sp>
      <p:sp>
        <p:nvSpPr>
          <p:cNvPr id="283652" name="Rectangle 4"/>
          <p:cNvSpPr>
            <a:spLocks noChangeArrowheads="1"/>
          </p:cNvSpPr>
          <p:nvPr/>
        </p:nvSpPr>
        <p:spPr bwMode="auto">
          <a:xfrm>
            <a:off x="323528" y="1916832"/>
            <a:ext cx="849662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534988" algn="just"/>
            <a:r>
              <a:rPr lang="ru-RU" sz="3200" i="1" dirty="0"/>
              <a:t>Модель стоимости -</a:t>
            </a:r>
            <a:r>
              <a:rPr lang="ru-RU" sz="3200" dirty="0"/>
              <a:t> это способ оценить стоимость реализации заданного плана.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Обработка и оптимизация запросов</a:t>
            </a:r>
          </a:p>
        </p:txBody>
      </p:sp>
      <p:pic>
        <p:nvPicPr>
          <p:cNvPr id="25602" name="Picture 2" descr="http://us.123rf.com/400wm/400/400/kgtoh/kgtoh0909/kgtoh090900119/5476907-database-storage-technology-abstract-illustration-with-3d-cylind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7"/>
          <a:stretch/>
        </p:blipFill>
        <p:spPr bwMode="auto">
          <a:xfrm>
            <a:off x="1915956" y="3180651"/>
            <a:ext cx="5240080" cy="3389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Rectangle 3"/>
          <p:cNvSpPr>
            <a:spLocks noChangeArrowheads="1"/>
          </p:cNvSpPr>
          <p:nvPr/>
        </p:nvSpPr>
        <p:spPr bwMode="auto">
          <a:xfrm>
            <a:off x="395288" y="3367088"/>
            <a:ext cx="84248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endParaRPr lang="ru-RU" sz="3200"/>
          </a:p>
        </p:txBody>
      </p:sp>
      <p:sp>
        <p:nvSpPr>
          <p:cNvPr id="284676" name="Rectangle 4"/>
          <p:cNvSpPr>
            <a:spLocks noChangeArrowheads="1"/>
          </p:cNvSpPr>
          <p:nvPr/>
        </p:nvSpPr>
        <p:spPr bwMode="auto">
          <a:xfrm>
            <a:off x="323850" y="1772816"/>
            <a:ext cx="849662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534988" algn="just"/>
            <a:r>
              <a:rPr lang="ru-RU" sz="3200" i="1" dirty="0"/>
              <a:t>Стратегия поиска -</a:t>
            </a:r>
            <a:r>
              <a:rPr lang="ru-RU" sz="3200" dirty="0"/>
              <a:t> это способ обхода пространства поиска и выбора наилучшего плана. Она определяет, какие планы и в каком порядке следует выбирать и оценивать.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Обработка и оптимизация запросов</a:t>
            </a:r>
          </a:p>
        </p:txBody>
      </p:sp>
      <p:pic>
        <p:nvPicPr>
          <p:cNvPr id="26626" name="Picture 2" descr="http://osl.iu.edu/%7Elums/swc/www/img/sql/database_tab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111" y="4077072"/>
            <a:ext cx="4752528" cy="2497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9" name="Rectangle 3"/>
          <p:cNvSpPr>
            <a:spLocks noChangeArrowheads="1"/>
          </p:cNvSpPr>
          <p:nvPr/>
        </p:nvSpPr>
        <p:spPr bwMode="auto">
          <a:xfrm>
            <a:off x="395288" y="3367088"/>
            <a:ext cx="84248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endParaRPr lang="ru-RU" sz="3200"/>
          </a:p>
        </p:txBody>
      </p:sp>
      <p:sp>
        <p:nvSpPr>
          <p:cNvPr id="285700" name="Rectangle 4"/>
          <p:cNvSpPr>
            <a:spLocks noChangeArrowheads="1"/>
          </p:cNvSpPr>
          <p:nvPr/>
        </p:nvSpPr>
        <p:spPr bwMode="auto">
          <a:xfrm>
            <a:off x="314768" y="1884422"/>
            <a:ext cx="850538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534988" algn="just"/>
            <a:r>
              <a:rPr lang="ru-RU" sz="3200" dirty="0"/>
              <a:t>Результатом работы оптимизатора является оптимизированное алгебраическое выражение, включающее коммуникационные операции над фрагментами.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Обработка и оптимизация запросов</a:t>
            </a:r>
          </a:p>
        </p:txBody>
      </p:sp>
      <p:pic>
        <p:nvPicPr>
          <p:cNvPr id="27650" name="Picture 2" descr="http://www.zentralblatt-math.org/zmath/en/data/database_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39739"/>
            <a:ext cx="4069782" cy="248560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250825" y="1773238"/>
            <a:ext cx="8569325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46088" algn="just"/>
            <a:r>
              <a:rPr lang="ru-RU" sz="2800"/>
              <a:t>1. Т. Конноли. Базы данных. Проектирование, реализация и сопровождение. Теория и практика.: Пер.с англ. – М.: Изд.дом «Вильямс», 2009. – 1440 с.</a:t>
            </a:r>
          </a:p>
          <a:p>
            <a:pPr indent="446088" algn="just"/>
            <a:endParaRPr lang="ru-RU" sz="2800"/>
          </a:p>
          <a:p>
            <a:pPr indent="446088" algn="just"/>
            <a:r>
              <a:rPr lang="ru-RU" sz="2800"/>
              <a:t>2. </a:t>
            </a:r>
            <a:r>
              <a:rPr lang="ru-RU" sz="2800" i="1"/>
              <a:t>Дейт К. Дж.</a:t>
            </a:r>
            <a:r>
              <a:rPr lang="ru-RU" sz="2800"/>
              <a:t> Введение в системы баз данных = </a:t>
            </a:r>
            <a:r>
              <a:rPr lang="en-US" sz="2800"/>
              <a:t>Introduction to Database Systems. — 8-</a:t>
            </a:r>
            <a:r>
              <a:rPr lang="ru-RU" sz="2800"/>
              <a:t>е изд. — М.: «Вильямс», 2010. — 1328 с.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7625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Рекомендуемая литература</a:t>
            </a:r>
          </a:p>
        </p:txBody>
      </p:sp>
      <p:pic>
        <p:nvPicPr>
          <p:cNvPr id="30724" name="Picture 2" descr="http://www.bio-rynok.ru/knigi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511675"/>
            <a:ext cx="25527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71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250825" y="1700343"/>
            <a:ext cx="8569325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536575" algn="just">
              <a:tabLst>
                <a:tab pos="677863" algn="l"/>
              </a:tabLst>
            </a:pPr>
            <a:r>
              <a:rPr lang="ru-RU" sz="2800" dirty="0"/>
              <a:t>1. </a:t>
            </a:r>
            <a:r>
              <a:rPr lang="ru-RU" sz="2800" dirty="0" smtClean="0"/>
              <a:t>Дайте определение распределенной системы. </a:t>
            </a:r>
            <a:endParaRPr lang="ru-RU" sz="2800" dirty="0"/>
          </a:p>
          <a:p>
            <a:pPr indent="536575" algn="just">
              <a:tabLst>
                <a:tab pos="677863" algn="l"/>
              </a:tabLst>
            </a:pPr>
            <a:r>
              <a:rPr lang="ru-RU" sz="2800" dirty="0"/>
              <a:t>2.  </a:t>
            </a:r>
            <a:r>
              <a:rPr lang="ru-RU" sz="2800" dirty="0" smtClean="0"/>
              <a:t>Перечислите свойства идеальной распределенной БД.</a:t>
            </a:r>
            <a:endParaRPr lang="ru-RU" sz="2800" dirty="0"/>
          </a:p>
          <a:p>
            <a:pPr indent="536575" algn="just">
              <a:tabLst>
                <a:tab pos="677863" algn="l"/>
              </a:tabLst>
            </a:pPr>
            <a:r>
              <a:rPr lang="ru-RU" sz="2800" dirty="0" smtClean="0"/>
              <a:t>3. Как осуществляется управление доступом в распределенной БД? </a:t>
            </a:r>
            <a:endParaRPr lang="ru-RU" sz="2800" dirty="0"/>
          </a:p>
          <a:p>
            <a:pPr indent="536575" algn="just">
              <a:tabLst>
                <a:tab pos="677863" algn="l"/>
              </a:tabLst>
            </a:pPr>
            <a:r>
              <a:rPr lang="ru-RU" sz="2800" dirty="0"/>
              <a:t>4. </a:t>
            </a:r>
            <a:r>
              <a:rPr lang="ru-RU" sz="2800" dirty="0" smtClean="0"/>
              <a:t>Опишите процесс обработки и оптимизации запросов.</a:t>
            </a:r>
            <a:endParaRPr lang="ru-RU" sz="2800" dirty="0"/>
          </a:p>
          <a:p>
            <a:pPr indent="536575" algn="just">
              <a:tabLst>
                <a:tab pos="677863" algn="l"/>
              </a:tabLst>
            </a:pPr>
            <a:r>
              <a:rPr lang="ru-RU" sz="2800" dirty="0"/>
              <a:t>5. </a:t>
            </a:r>
            <a:r>
              <a:rPr lang="ru-RU" sz="2800" dirty="0" smtClean="0"/>
              <a:t>Какие типы сбоев могут возникать в распределенной БД?</a:t>
            </a:r>
          </a:p>
          <a:p>
            <a:pPr indent="536575" algn="just">
              <a:tabLst>
                <a:tab pos="677863" algn="l"/>
              </a:tabLst>
            </a:pPr>
            <a:r>
              <a:rPr lang="ru-RU" sz="2800" dirty="0" smtClean="0"/>
              <a:t>6. Какие протоколы обеспечения надежности Вы знаете?</a:t>
            </a:r>
            <a:endParaRPr lang="ru-RU" sz="28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7625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Задания для СРС</a:t>
            </a:r>
          </a:p>
        </p:txBody>
      </p:sp>
    </p:spTree>
    <p:extLst>
      <p:ext uri="{BB962C8B-B14F-4D97-AF65-F5344CB8AC3E}">
        <p14:creationId xmlns:p14="http://schemas.microsoft.com/office/powerpoint/2010/main" val="19137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468313" y="3462338"/>
            <a:ext cx="69119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cap="all" dirty="0">
                <a:latin typeface="+mj-lt"/>
                <a:ea typeface="+mj-ea"/>
                <a:cs typeface="+mj-cs"/>
              </a:rPr>
              <a:t>Лекция окончена.</a:t>
            </a:r>
          </a:p>
          <a:p>
            <a:pPr algn="ctr">
              <a:defRPr/>
            </a:pPr>
            <a:r>
              <a:rPr lang="ru-RU" b="1" i="1" cap="all" dirty="0" smtClean="0">
                <a:latin typeface="+mj-lt"/>
                <a:ea typeface="+mj-ea"/>
                <a:cs typeface="+mj-cs"/>
              </a:rPr>
              <a:t>Благодарим </a:t>
            </a:r>
            <a:r>
              <a:rPr lang="ru-RU" b="1" i="1" cap="all" dirty="0">
                <a:latin typeface="+mj-lt"/>
                <a:ea typeface="+mj-ea"/>
                <a:cs typeface="+mj-cs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0178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3"/>
          <p:cNvSpPr>
            <a:spLocks noChangeArrowheads="1"/>
          </p:cNvSpPr>
          <p:nvPr/>
        </p:nvSpPr>
        <p:spPr bwMode="auto">
          <a:xfrm>
            <a:off x="272403" y="1700808"/>
            <a:ext cx="8527186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534988" algn="just"/>
            <a:r>
              <a:rPr lang="ru-RU" sz="3100" dirty="0" smtClean="0"/>
              <a:t>Если </a:t>
            </a:r>
            <a:r>
              <a:rPr lang="ru-RU" sz="3100" dirty="0"/>
              <a:t>доступ к одним и тем же данным нужен из приложений, выполняющихся на разных узлах, в таком случае, с точки зрения экономии затрат, более эффективно будет поддерживать копии (реплики) данных на всех узлах, чем непрерывно пересылать их между узлами. </a:t>
            </a:r>
          </a:p>
          <a:p>
            <a:pPr indent="534988" algn="just"/>
            <a:r>
              <a:rPr lang="ru-RU" sz="3100" dirty="0" smtClean="0"/>
              <a:t>Распределение </a:t>
            </a:r>
            <a:r>
              <a:rPr lang="ru-RU" sz="3100" dirty="0"/>
              <a:t>(включая фрагментацию и репликацию (тиражирование)) данных по множеству узлов невидимо (прозрачно) для пользователей.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Распределенные БД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323528" y="1755329"/>
            <a:ext cx="8569647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534988" algn="just"/>
            <a:r>
              <a:rPr lang="ru-RU" sz="3200" dirty="0"/>
              <a:t>На сегодняшний день известны несколько реализаций распределенной обработки:</a:t>
            </a:r>
          </a:p>
          <a:p>
            <a:pPr indent="534988" algn="just"/>
            <a:r>
              <a:rPr lang="ru-RU" sz="3200" dirty="0" smtClean="0"/>
              <a:t>- архитектура</a:t>
            </a:r>
            <a:r>
              <a:rPr lang="ru-RU" sz="3200" b="1" dirty="0" smtClean="0"/>
              <a:t> </a:t>
            </a:r>
            <a:r>
              <a:rPr lang="ru-RU" sz="3200" b="1" dirty="0"/>
              <a:t>«</a:t>
            </a:r>
            <a:r>
              <a:rPr lang="ru-RU" sz="3200" dirty="0"/>
              <a:t>клиент-сервер» или системы типа </a:t>
            </a:r>
            <a:r>
              <a:rPr lang="ru-RU" sz="3200" i="1" dirty="0"/>
              <a:t>«много-клиентов/один-сервер</a:t>
            </a:r>
            <a:r>
              <a:rPr lang="ru-RU" sz="3200" i="1" dirty="0" smtClean="0"/>
              <a:t>»</a:t>
            </a:r>
            <a:r>
              <a:rPr lang="ru-RU" sz="3200" dirty="0"/>
              <a:t>;</a:t>
            </a:r>
          </a:p>
          <a:p>
            <a:pPr indent="534988" algn="just"/>
            <a:r>
              <a:rPr lang="ru-RU" sz="3200" dirty="0" smtClean="0"/>
              <a:t>- архитектура </a:t>
            </a:r>
            <a:r>
              <a:rPr lang="ru-RU" sz="3200" dirty="0"/>
              <a:t>типа </a:t>
            </a:r>
            <a:r>
              <a:rPr lang="ru-RU" sz="3200" i="1" dirty="0"/>
              <a:t>«много-клиентов/много-серверов</a:t>
            </a:r>
            <a:r>
              <a:rPr lang="ru-RU" sz="3200" i="1" dirty="0" smtClean="0"/>
              <a:t>»</a:t>
            </a:r>
            <a:r>
              <a:rPr lang="ru-RU" sz="3200" dirty="0"/>
              <a:t>;</a:t>
            </a:r>
          </a:p>
          <a:p>
            <a:pPr indent="534988" algn="just"/>
            <a:r>
              <a:rPr lang="ru-RU" sz="3200" dirty="0" smtClean="0"/>
              <a:t>- архитектура </a:t>
            </a:r>
            <a:r>
              <a:rPr lang="ru-RU" sz="3200" dirty="0"/>
              <a:t>типа </a:t>
            </a:r>
            <a:r>
              <a:rPr lang="ru-RU" sz="3200" i="1" dirty="0"/>
              <a:t>«равный-к-равному</a:t>
            </a:r>
            <a:r>
              <a:rPr lang="ru-RU" sz="3200" i="1" dirty="0" smtClean="0"/>
              <a:t>»</a:t>
            </a:r>
            <a:r>
              <a:rPr lang="ru-RU" sz="3200" dirty="0"/>
              <a:t>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3528" y="620688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Распределенные БД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3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1576</TotalTime>
  <Words>3237</Words>
  <Application>Microsoft Office PowerPoint</Application>
  <PresentationFormat>Экран (4:3)</PresentationFormat>
  <Paragraphs>304</Paragraphs>
  <Slides>75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76" baseType="lpstr">
      <vt:lpstr>Тема3</vt:lpstr>
      <vt:lpstr>Презентация PowerPoint</vt:lpstr>
      <vt:lpstr>План лекции: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 проведения аттестации</dc:title>
  <dc:creator>Закиров</dc:creator>
  <cp:lastModifiedBy>User</cp:lastModifiedBy>
  <cp:revision>259</cp:revision>
  <dcterms:created xsi:type="dcterms:W3CDTF">2006-05-21T11:23:50Z</dcterms:created>
  <dcterms:modified xsi:type="dcterms:W3CDTF">2015-09-01T08:30:03Z</dcterms:modified>
</cp:coreProperties>
</file>